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8"/>
  </p:notesMasterIdLst>
  <p:handoutMasterIdLst>
    <p:handoutMasterId r:id="rId49"/>
  </p:handoutMasterIdLst>
  <p:sldIdLst>
    <p:sldId id="399" r:id="rId2"/>
    <p:sldId id="713" r:id="rId3"/>
    <p:sldId id="738" r:id="rId4"/>
    <p:sldId id="924" r:id="rId5"/>
    <p:sldId id="998" r:id="rId6"/>
    <p:sldId id="925" r:id="rId7"/>
    <p:sldId id="976" r:id="rId8"/>
    <p:sldId id="980" r:id="rId9"/>
    <p:sldId id="978" r:id="rId10"/>
    <p:sldId id="999" r:id="rId11"/>
    <p:sldId id="977" r:id="rId12"/>
    <p:sldId id="979" r:id="rId13"/>
    <p:sldId id="931" r:id="rId14"/>
    <p:sldId id="981" r:id="rId15"/>
    <p:sldId id="1001" r:id="rId16"/>
    <p:sldId id="982" r:id="rId17"/>
    <p:sldId id="929" r:id="rId18"/>
    <p:sldId id="984" r:id="rId19"/>
    <p:sldId id="985" r:id="rId20"/>
    <p:sldId id="986" r:id="rId21"/>
    <p:sldId id="988" r:id="rId22"/>
    <p:sldId id="987" r:id="rId23"/>
    <p:sldId id="995" r:id="rId24"/>
    <p:sldId id="1000" r:id="rId25"/>
    <p:sldId id="997" r:id="rId26"/>
    <p:sldId id="989" r:id="rId27"/>
    <p:sldId id="1002" r:id="rId28"/>
    <p:sldId id="1003" r:id="rId29"/>
    <p:sldId id="1006" r:id="rId30"/>
    <p:sldId id="1005" r:id="rId31"/>
    <p:sldId id="1007" r:id="rId32"/>
    <p:sldId id="1008" r:id="rId33"/>
    <p:sldId id="1009" r:id="rId34"/>
    <p:sldId id="1010" r:id="rId35"/>
    <p:sldId id="1011" r:id="rId36"/>
    <p:sldId id="1012" r:id="rId37"/>
    <p:sldId id="1013" r:id="rId38"/>
    <p:sldId id="1015" r:id="rId39"/>
    <p:sldId id="1017" r:id="rId40"/>
    <p:sldId id="1016" r:id="rId41"/>
    <p:sldId id="1018" r:id="rId42"/>
    <p:sldId id="1019" r:id="rId43"/>
    <p:sldId id="1020" r:id="rId44"/>
    <p:sldId id="1022" r:id="rId45"/>
    <p:sldId id="1023" r:id="rId46"/>
    <p:sldId id="736" r:id="rId47"/>
  </p:sldIdLst>
  <p:sldSz cx="9144000" cy="5143500" type="screen16x9"/>
  <p:notesSz cx="9942513" cy="6761163"/>
  <p:custDataLst>
    <p:tags r:id="rId50"/>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090">
          <p15:clr>
            <a:srgbClr val="A4A3A4"/>
          </p15:clr>
        </p15:guide>
        <p15:guide id="2" pos="453">
          <p15:clr>
            <a:srgbClr val="A4A3A4"/>
          </p15:clr>
        </p15:guide>
        <p15:guide id="3" pos="55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F2CC"/>
    <a:srgbClr val="C3DDB3"/>
    <a:srgbClr val="C5E0B4"/>
    <a:srgbClr val="FFE699"/>
    <a:srgbClr val="F8CBAD"/>
    <a:srgbClr val="EDEDED"/>
    <a:srgbClr val="D5CEC6"/>
    <a:srgbClr val="EF8E4C"/>
    <a:srgbClr val="F09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88769" autoAdjust="0"/>
  </p:normalViewPr>
  <p:slideViewPr>
    <p:cSldViewPr snapToGrid="0">
      <p:cViewPr>
        <p:scale>
          <a:sx n="125" d="100"/>
          <a:sy n="125" d="100"/>
        </p:scale>
        <p:origin x="2760" y="1184"/>
      </p:cViewPr>
      <p:guideLst>
        <p:guide orient="horz" pos="1090"/>
        <p:guide pos="453"/>
        <p:guide pos="55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0" d="100"/>
          <a:sy n="70" d="100"/>
        </p:scale>
        <p:origin x="3160" y="35"/>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3AB69CFA-11C7-4DA9-ACBF-C33CD51B1BB2}" type="datetimeFigureOut">
              <a:rPr lang="zh-CN" altLang="en-US" smtClean="0"/>
              <a:t>2023/12/16</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646FD892-7058-4AC6-A327-872754B36FFC}" type="slidenum">
              <a:rPr lang="zh-CN" altLang="en-US" smtClean="0"/>
              <a:t>‹#›</a:t>
            </a:fld>
            <a:endParaRPr lang="zh-CN" altLang="en-US"/>
          </a:p>
        </p:txBody>
      </p:sp>
    </p:spTree>
    <p:extLst>
      <p:ext uri="{BB962C8B-B14F-4D97-AF65-F5344CB8AC3E}">
        <p14:creationId xmlns:p14="http://schemas.microsoft.com/office/powerpoint/2010/main" val="1356343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a:defRPr sz="1200"/>
            </a:lvl1pPr>
          </a:lstStyle>
          <a:p>
            <a:fld id="{E4677119-95BD-4228-9886-B2ACBAF66FB6}" type="datetimeFigureOut">
              <a:rPr lang="zh-CN" altLang="en-US" smtClean="0"/>
              <a:t>2023/12/16</a:t>
            </a:fld>
            <a:endParaRPr lang="zh-CN" altLang="en-US"/>
          </a:p>
        </p:txBody>
      </p:sp>
      <p:sp>
        <p:nvSpPr>
          <p:cNvPr id="4" name="幻灯片图像占位符 3"/>
          <p:cNvSpPr>
            <a:spLocks noGrp="1" noRot="1" noChangeAspect="1"/>
          </p:cNvSpPr>
          <p:nvPr>
            <p:ph type="sldImg" idx="2"/>
          </p:nvPr>
        </p:nvSpPr>
        <p:spPr>
          <a:xfrm>
            <a:off x="2716213" y="506413"/>
            <a:ext cx="4510087" cy="2536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a:defRPr sz="1200"/>
            </a:lvl1pPr>
          </a:lstStyle>
          <a:p>
            <a:fld id="{9DAB666E-3B84-4CB4-9B7B-D2C16F9D2445}" type="slidenum">
              <a:rPr lang="zh-CN" altLang="en-US" smtClean="0"/>
              <a:t>‹#›</a:t>
            </a:fld>
            <a:endParaRPr lang="zh-CN" altLang="en-US"/>
          </a:p>
        </p:txBody>
      </p:sp>
    </p:spTree>
    <p:extLst>
      <p:ext uri="{BB962C8B-B14F-4D97-AF65-F5344CB8AC3E}">
        <p14:creationId xmlns:p14="http://schemas.microsoft.com/office/powerpoint/2010/main" val="313262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1791282-A8C9-4973-AC3E-440DA888F80F}" type="slidenum">
              <a:rPr lang="zh-CN" altLang="en-US" smtClean="0"/>
              <a:t>1</a:t>
            </a:fld>
            <a:endParaRPr lang="zh-CN" altLang="en-US"/>
          </a:p>
        </p:txBody>
      </p:sp>
    </p:spTree>
    <p:extLst>
      <p:ext uri="{BB962C8B-B14F-4D97-AF65-F5344CB8AC3E}">
        <p14:creationId xmlns:p14="http://schemas.microsoft.com/office/powerpoint/2010/main" val="489926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33</a:t>
            </a:fld>
            <a:endParaRPr lang="zh-CN" altLang="en-US"/>
          </a:p>
        </p:txBody>
      </p:sp>
    </p:spTree>
    <p:extLst>
      <p:ext uri="{BB962C8B-B14F-4D97-AF65-F5344CB8AC3E}">
        <p14:creationId xmlns:p14="http://schemas.microsoft.com/office/powerpoint/2010/main" val="2052935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46</a:t>
            </a:fld>
            <a:endParaRPr lang="zh-CN" altLang="en-US"/>
          </a:p>
        </p:txBody>
      </p:sp>
    </p:spTree>
    <p:extLst>
      <p:ext uri="{BB962C8B-B14F-4D97-AF65-F5344CB8AC3E}">
        <p14:creationId xmlns:p14="http://schemas.microsoft.com/office/powerpoint/2010/main" val="292108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t>按照脚本修改，</a:t>
            </a:r>
            <a:r>
              <a:rPr lang="zh-CN" altLang="en-US" sz="900" dirty="0">
                <a:sym typeface="+mn-ea"/>
              </a:rPr>
              <a:t>在右边</a:t>
            </a:r>
            <a:r>
              <a:rPr lang="zh-CN" altLang="en-US" sz="900" dirty="0"/>
              <a:t>添加云大和信息学院图案</a:t>
            </a:r>
          </a:p>
        </p:txBody>
      </p:sp>
      <p:sp>
        <p:nvSpPr>
          <p:cNvPr id="4" name="灯片编号占位符 3"/>
          <p:cNvSpPr>
            <a:spLocks noGrp="1"/>
          </p:cNvSpPr>
          <p:nvPr>
            <p:ph type="sldNum" sz="quarter" idx="10"/>
          </p:nvPr>
        </p:nvSpPr>
        <p:spPr/>
        <p:txBody>
          <a:bodyPr/>
          <a:lstStyle/>
          <a:p>
            <a:fld id="{9DAB666E-3B84-4CB4-9B7B-D2C16F9D2445}" type="slidenum">
              <a:rPr lang="zh-CN" altLang="en-US" smtClean="0"/>
              <a:t>2</a:t>
            </a:fld>
            <a:endParaRPr lang="zh-CN" altLang="en-US"/>
          </a:p>
        </p:txBody>
      </p:sp>
    </p:spTree>
    <p:extLst>
      <p:ext uri="{BB962C8B-B14F-4D97-AF65-F5344CB8AC3E}">
        <p14:creationId xmlns:p14="http://schemas.microsoft.com/office/powerpoint/2010/main" val="321008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3</a:t>
            </a:fld>
            <a:endParaRPr lang="zh-CN" altLang="en-US"/>
          </a:p>
        </p:txBody>
      </p:sp>
    </p:spTree>
    <p:extLst>
      <p:ext uri="{BB962C8B-B14F-4D97-AF65-F5344CB8AC3E}">
        <p14:creationId xmlns:p14="http://schemas.microsoft.com/office/powerpoint/2010/main" val="228635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4</a:t>
            </a:fld>
            <a:endParaRPr lang="zh-CN" altLang="en-US"/>
          </a:p>
        </p:txBody>
      </p:sp>
    </p:spTree>
    <p:extLst>
      <p:ext uri="{BB962C8B-B14F-4D97-AF65-F5344CB8AC3E}">
        <p14:creationId xmlns:p14="http://schemas.microsoft.com/office/powerpoint/2010/main" val="3123085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B666E-3B84-4CB4-9B7B-D2C16F9D2445}" type="slidenum">
              <a:rPr lang="zh-CN" altLang="en-US" smtClean="0"/>
              <a:t>8</a:t>
            </a:fld>
            <a:endParaRPr lang="zh-CN" altLang="en-US"/>
          </a:p>
        </p:txBody>
      </p:sp>
    </p:spTree>
    <p:extLst>
      <p:ext uri="{BB962C8B-B14F-4D97-AF65-F5344CB8AC3E}">
        <p14:creationId xmlns:p14="http://schemas.microsoft.com/office/powerpoint/2010/main" val="108587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13</a:t>
            </a:fld>
            <a:endParaRPr lang="zh-CN" altLang="en-US"/>
          </a:p>
        </p:txBody>
      </p:sp>
    </p:spTree>
    <p:extLst>
      <p:ext uri="{BB962C8B-B14F-4D97-AF65-F5344CB8AC3E}">
        <p14:creationId xmlns:p14="http://schemas.microsoft.com/office/powerpoint/2010/main" val="312910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16</a:t>
            </a:fld>
            <a:endParaRPr lang="zh-CN" altLang="en-US"/>
          </a:p>
        </p:txBody>
      </p:sp>
    </p:spTree>
    <p:extLst>
      <p:ext uri="{BB962C8B-B14F-4D97-AF65-F5344CB8AC3E}">
        <p14:creationId xmlns:p14="http://schemas.microsoft.com/office/powerpoint/2010/main" val="1904432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21</a:t>
            </a:fld>
            <a:endParaRPr lang="zh-CN" altLang="en-US"/>
          </a:p>
        </p:txBody>
      </p:sp>
    </p:spTree>
    <p:extLst>
      <p:ext uri="{BB962C8B-B14F-4D97-AF65-F5344CB8AC3E}">
        <p14:creationId xmlns:p14="http://schemas.microsoft.com/office/powerpoint/2010/main" val="302702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fld id="{9DAB666E-3B84-4CB4-9B7B-D2C16F9D2445}" type="slidenum">
              <a:rPr lang="zh-CN" altLang="en-US" smtClean="0"/>
              <a:t>26</a:t>
            </a:fld>
            <a:endParaRPr lang="zh-CN" altLang="en-US"/>
          </a:p>
        </p:txBody>
      </p:sp>
    </p:spTree>
    <p:extLst>
      <p:ext uri="{BB962C8B-B14F-4D97-AF65-F5344CB8AC3E}">
        <p14:creationId xmlns:p14="http://schemas.microsoft.com/office/powerpoint/2010/main" val="4056202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156" y="339389"/>
            <a:ext cx="1061688" cy="951572"/>
          </a:xfrm>
          <a:prstGeom prst="rect">
            <a:avLst/>
          </a:prstGeom>
        </p:spPr>
      </p:pic>
      <p:sp>
        <p:nvSpPr>
          <p:cNvPr id="3" name="矩形 2"/>
          <p:cNvSpPr/>
          <p:nvPr userDrawn="1"/>
        </p:nvSpPr>
        <p:spPr>
          <a:xfrm>
            <a:off x="486155" y="333954"/>
            <a:ext cx="1061687" cy="978011"/>
          </a:xfrm>
          <a:prstGeom prst="rect">
            <a:avLst/>
          </a:prstGeom>
          <a:solidFill>
            <a:schemeClr val="tx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1311966"/>
            <a:ext cx="9144000" cy="307877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itle 1"/>
          <p:cNvSpPr>
            <a:spLocks noGrp="1"/>
          </p:cNvSpPr>
          <p:nvPr>
            <p:ph type="title"/>
          </p:nvPr>
        </p:nvSpPr>
        <p:spPr>
          <a:xfrm>
            <a:off x="0" y="1781093"/>
            <a:ext cx="9144000" cy="588399"/>
          </a:xfrm>
          <a:prstGeom prst="rect">
            <a:avLst/>
          </a:prstGeom>
        </p:spPr>
        <p:txBody>
          <a:bodyPr anchor="b" anchorCtr="0"/>
          <a:lstStyle>
            <a:lvl1pPr algn="ctr">
              <a:defRPr sz="3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kumimoji="0" lang="zh-CN" altLang="en-US" dirty="0"/>
              <a:t>单击此处编辑母版标题样式</a:t>
            </a:r>
            <a:endParaRPr kumimoji="0" lang="en-US" dirty="0"/>
          </a:p>
        </p:txBody>
      </p:sp>
      <p:sp>
        <p:nvSpPr>
          <p:cNvPr id="14" name="矩形 13"/>
          <p:cNvSpPr/>
          <p:nvPr userDrawn="1"/>
        </p:nvSpPr>
        <p:spPr>
          <a:xfrm>
            <a:off x="-1" y="333955"/>
            <a:ext cx="440111" cy="936000"/>
          </a:xfrm>
          <a:prstGeom prst="rect">
            <a:avLst/>
          </a:prstGeom>
          <a:solidFill>
            <a:schemeClr val="tx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
          <p:cNvSpPr>
            <a:spLocks noGrp="1" noChangeArrowheads="1"/>
          </p:cNvSpPr>
          <p:nvPr>
            <p:ph type="subTitle" idx="1"/>
          </p:nvPr>
        </p:nvSpPr>
        <p:spPr>
          <a:xfrm>
            <a:off x="0" y="2369492"/>
            <a:ext cx="9144000" cy="1121133"/>
          </a:xfrm>
          <a:prstGeom prst="rect">
            <a:avLst/>
          </a:prstGeom>
        </p:spPr>
        <p:txBody>
          <a:bodyPr/>
          <a:lstStyle>
            <a:lvl1pPr marL="0" indent="0" algn="ctr">
              <a:buFont typeface="Wingdings" panose="05000000000000000000" pitchFamily="2" charset="2"/>
              <a:buNone/>
              <a:defRPr sz="1600"/>
            </a:lvl1pPr>
          </a:lstStyle>
          <a:p>
            <a:r>
              <a:rPr lang="zh-CN" altLang="en-US" dirty="0"/>
              <a:t>单击此处编辑母版副标题样式</a:t>
            </a: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25525" y="486025"/>
            <a:ext cx="3188736" cy="667246"/>
          </a:xfrm>
          <a:prstGeom prst="rect">
            <a:avLst/>
          </a:prstGeom>
        </p:spPr>
      </p:pic>
    </p:spTree>
  </p:cSld>
  <p:clrMapOvr>
    <a:overrideClrMapping bg1="dk1" tx1="lt1" bg2="dk2" tx2="lt2" accent1="accent1" accent2="accent2" accent3="accent3" accent4="accent4" accent5="accent5" accent6="accent6" hlink="hlink" folHlink="folHlink"/>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02150" y="63636"/>
            <a:ext cx="5097623" cy="453221"/>
          </a:xfrm>
          <a:prstGeom prst="rect">
            <a:avLst/>
          </a:prstGeom>
        </p:spPr>
        <p:txBody>
          <a:bodyPr anchor="b" anchorCtr="0"/>
          <a:lstStyle>
            <a:lvl1pPr>
              <a:defRPr sz="26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kumimoji="0" lang="zh-CN" altLang="en-US" dirty="0"/>
              <a:t>单击此处编辑母版标题样式</a:t>
            </a:r>
            <a:endParaRPr kumimoji="0" lang="en-US" dirty="0"/>
          </a:p>
        </p:txBody>
      </p:sp>
      <p:sp>
        <p:nvSpPr>
          <p:cNvPr id="3" name="Content Placeholder 2"/>
          <p:cNvSpPr>
            <a:spLocks noGrp="1"/>
          </p:cNvSpPr>
          <p:nvPr>
            <p:ph idx="1"/>
          </p:nvPr>
        </p:nvSpPr>
        <p:spPr>
          <a:xfrm>
            <a:off x="302150" y="625289"/>
            <a:ext cx="8523798" cy="4121188"/>
          </a:xfrm>
          <a:prstGeom prst="rect">
            <a:avLst/>
          </a:prstGeom>
        </p:spPr>
        <p:txBody>
          <a:bodyPr/>
          <a:lstStyle>
            <a:lvl1pPr>
              <a:lnSpc>
                <a:spcPct val="120000"/>
              </a:lnSpc>
              <a:spcBef>
                <a:spcPts val="0"/>
              </a:spcBef>
              <a:buClr>
                <a:schemeClr val="accent1">
                  <a:lumMod val="50000"/>
                </a:schemeClr>
              </a:buClr>
              <a:defRPr sz="200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20000"/>
              </a:lnSpc>
              <a:spcBef>
                <a:spcPts val="0"/>
              </a:spcBef>
              <a:buClr>
                <a:schemeClr val="accent1">
                  <a:lumMod val="75000"/>
                </a:schemeClr>
              </a:buClr>
              <a:defRPr sz="180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20000"/>
              </a:lnSpc>
              <a:spcBef>
                <a:spcPts val="0"/>
              </a:spcBef>
              <a:buClr>
                <a:schemeClr val="accent5">
                  <a:lumMod val="60000"/>
                  <a:lumOff val="40000"/>
                </a:schemeClr>
              </a:buClr>
              <a:defRPr sz="160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20000"/>
              </a:lnSpc>
              <a:spcBef>
                <a:spcPts val="0"/>
              </a:spcBef>
              <a:buClr>
                <a:schemeClr val="accent5">
                  <a:lumMod val="60000"/>
                  <a:lumOff val="40000"/>
                </a:schemeClr>
              </a:buClr>
              <a:defRPr sz="1400">
                <a:solidFill>
                  <a:schemeClr val="tx1">
                    <a:lumMod val="75000"/>
                    <a:lumOff val="25000"/>
                  </a:schemeClr>
                </a:solidFill>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空白">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8977" y="3621337"/>
            <a:ext cx="907086" cy="845408"/>
          </a:xfrm>
          <a:prstGeom prst="rect">
            <a:avLst/>
          </a:prstGeom>
        </p:spPr>
      </p:pic>
      <p:sp>
        <p:nvSpPr>
          <p:cNvPr id="25" name="矩形 24"/>
          <p:cNvSpPr/>
          <p:nvPr userDrawn="1"/>
        </p:nvSpPr>
        <p:spPr>
          <a:xfrm>
            <a:off x="7710062" y="3590054"/>
            <a:ext cx="936000" cy="936000"/>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6233" y="1566110"/>
            <a:ext cx="936002" cy="997030"/>
          </a:xfrm>
          <a:prstGeom prst="rect">
            <a:avLst/>
          </a:prstGeom>
        </p:spPr>
      </p:pic>
      <p:sp>
        <p:nvSpPr>
          <p:cNvPr id="31" name="矩形 30"/>
          <p:cNvSpPr/>
          <p:nvPr userDrawn="1"/>
        </p:nvSpPr>
        <p:spPr>
          <a:xfrm>
            <a:off x="6716234" y="1559775"/>
            <a:ext cx="936002" cy="1030773"/>
          </a:xfrm>
          <a:prstGeom prst="rect">
            <a:avLst/>
          </a:prstGeom>
          <a:solidFill>
            <a:sysClr val="window" lastClr="FFFFFF">
              <a:lumMod val="85000"/>
              <a:alpha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21760" y="2850635"/>
            <a:ext cx="936002" cy="1284870"/>
          </a:xfrm>
          <a:prstGeom prst="rect">
            <a:avLst/>
          </a:prstGeom>
        </p:spPr>
      </p:pic>
      <p:sp>
        <p:nvSpPr>
          <p:cNvPr id="22" name="矩形 21"/>
          <p:cNvSpPr/>
          <p:nvPr userDrawn="1"/>
        </p:nvSpPr>
        <p:spPr>
          <a:xfrm>
            <a:off x="6716233" y="2590549"/>
            <a:ext cx="936001"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4" name="矩形 23"/>
          <p:cNvSpPr/>
          <p:nvPr userDrawn="1"/>
        </p:nvSpPr>
        <p:spPr>
          <a:xfrm>
            <a:off x="6716235" y="3520214"/>
            <a:ext cx="960207" cy="615291"/>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12" name="矩形 11"/>
          <p:cNvSpPr/>
          <p:nvPr userDrawn="1"/>
        </p:nvSpPr>
        <p:spPr>
          <a:xfrm>
            <a:off x="7711345" y="2590549"/>
            <a:ext cx="936000"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30" name="矩形 29"/>
          <p:cNvSpPr/>
          <p:nvPr userDrawn="1"/>
        </p:nvSpPr>
        <p:spPr>
          <a:xfrm>
            <a:off x="7652234" y="2861406"/>
            <a:ext cx="936000" cy="461665"/>
          </a:xfrm>
          <a:prstGeom prst="rect">
            <a:avLst/>
          </a:prstGeom>
        </p:spPr>
        <p:txBody>
          <a:bodyPr wrap="square">
            <a:spAutoFit/>
          </a:bodyPr>
          <a:lstStyle/>
          <a:p>
            <a:pPr algn="r"/>
            <a:r>
              <a:rPr lang="en-US" altLang="zh-CN" sz="1200" dirty="0">
                <a:solidFill>
                  <a:schemeClr val="bg2">
                    <a:lumMod val="75000"/>
                  </a:schemeClr>
                </a:solidFill>
              </a:rPr>
              <a:t>Yunnan University</a:t>
            </a:r>
          </a:p>
        </p:txBody>
      </p:sp>
      <p:sp>
        <p:nvSpPr>
          <p:cNvPr id="2" name="矩形 1"/>
          <p:cNvSpPr/>
          <p:nvPr userDrawn="1"/>
        </p:nvSpPr>
        <p:spPr>
          <a:xfrm>
            <a:off x="0" y="478214"/>
            <a:ext cx="1763486" cy="60089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latin typeface="微软雅黑" panose="020B0503020204020204" pitchFamily="34" charset="-122"/>
                <a:ea typeface="微软雅黑" panose="020B0503020204020204" pitchFamily="34" charset="-122"/>
              </a:rPr>
              <a:t>目录</a:t>
            </a:r>
          </a:p>
        </p:txBody>
      </p:sp>
      <p:sp>
        <p:nvSpPr>
          <p:cNvPr id="6" name="矩形 5"/>
          <p:cNvSpPr/>
          <p:nvPr userDrawn="1"/>
        </p:nvSpPr>
        <p:spPr>
          <a:xfrm>
            <a:off x="1763486" y="478213"/>
            <a:ext cx="1763486" cy="60089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Contents</a:t>
            </a:r>
            <a:endParaRPr lang="zh-CN" altLang="en-US" sz="2400" dirty="0">
              <a:latin typeface="微软雅黑" panose="020B0503020204020204" pitchFamily="34" charset="-122"/>
              <a:ea typeface="微软雅黑" panose="020B0503020204020204" pitchFamily="34" charset="-122"/>
            </a:endParaRPr>
          </a:p>
        </p:txBody>
      </p:sp>
      <p:sp>
        <p:nvSpPr>
          <p:cNvPr id="8" name="Content Placeholder 2"/>
          <p:cNvSpPr>
            <a:spLocks noGrp="1"/>
          </p:cNvSpPr>
          <p:nvPr>
            <p:ph idx="1"/>
          </p:nvPr>
        </p:nvSpPr>
        <p:spPr>
          <a:xfrm>
            <a:off x="302150" y="1214846"/>
            <a:ext cx="4831553" cy="3598870"/>
          </a:xfrm>
          <a:prstGeom prst="rect">
            <a:avLst/>
          </a:prstGeom>
        </p:spPr>
        <p:txBody>
          <a:bodyPr/>
          <a:lstStyle>
            <a:lvl1pPr>
              <a:lnSpc>
                <a:spcPct val="150000"/>
              </a:lnSpc>
              <a:buClr>
                <a:schemeClr val="accent1">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1pPr>
            <a:lvl2pPr>
              <a:buClr>
                <a:schemeClr val="accent4">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2pPr>
            <a:lvl3pPr>
              <a:buClr>
                <a:schemeClr val="accent6">
                  <a:lumMod val="75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3pPr>
            <a:lvl4pPr>
              <a:buClr>
                <a:schemeClr val="accent5">
                  <a:lumMod val="60000"/>
                  <a:lumOff val="40000"/>
                </a:schemeClr>
              </a:buClr>
              <a:defRPr>
                <a:solidFill>
                  <a:schemeClr val="tx1">
                    <a:lumMod val="75000"/>
                    <a:lumOff val="25000"/>
                  </a:schemeClr>
                </a:solidFill>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en-US" altLang="zh-CN" dirty="0"/>
          </a:p>
          <a:p>
            <a:pPr lvl="0" eaLnBrk="1" latinLnBrk="0" hangingPunct="1"/>
            <a:endParaRPr lang="zh-CN" altLang="en-US" dirty="0"/>
          </a:p>
        </p:txBody>
      </p:sp>
      <p:sp>
        <p:nvSpPr>
          <p:cNvPr id="14" name="矩形 13"/>
          <p:cNvSpPr/>
          <p:nvPr userDrawn="1"/>
        </p:nvSpPr>
        <p:spPr>
          <a:xfrm>
            <a:off x="8706271" y="1593520"/>
            <a:ext cx="440111" cy="936000"/>
          </a:xfrm>
          <a:prstGeom prst="rect">
            <a:avLst/>
          </a:prstGeom>
          <a:solidFill>
            <a:schemeClr val="bg1">
              <a:lumMod val="8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3" name="矩形 22"/>
          <p:cNvSpPr/>
          <p:nvPr userDrawn="1"/>
        </p:nvSpPr>
        <p:spPr>
          <a:xfrm>
            <a:off x="8706271" y="2590549"/>
            <a:ext cx="440111" cy="936000"/>
          </a:xfrm>
          <a:prstGeom prst="rect">
            <a:avLst/>
          </a:prstGeom>
          <a:solidFill>
            <a:sysClr val="window" lastClr="FFFFFF">
              <a:lumMod val="9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6" name="矩形 25"/>
          <p:cNvSpPr/>
          <p:nvPr userDrawn="1"/>
        </p:nvSpPr>
        <p:spPr>
          <a:xfrm>
            <a:off x="8703889" y="3590054"/>
            <a:ext cx="440111" cy="936000"/>
          </a:xfrm>
          <a:prstGeom prst="rect">
            <a:avLst/>
          </a:prstGeom>
          <a:solidFill>
            <a:schemeClr val="bg1">
              <a:lumMod val="8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28" name="矩形 27"/>
          <p:cNvSpPr/>
          <p:nvPr userDrawn="1"/>
        </p:nvSpPr>
        <p:spPr>
          <a:xfrm>
            <a:off x="8703889" y="4587083"/>
            <a:ext cx="440111" cy="432807"/>
          </a:xfrm>
          <a:prstGeom prst="rect">
            <a:avLst/>
          </a:prstGeom>
          <a:solidFill>
            <a:schemeClr val="bg1">
              <a:lumMod val="95000"/>
              <a:alpha val="7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6555" y="407774"/>
            <a:ext cx="1145743" cy="862181"/>
          </a:xfrm>
          <a:prstGeom prst="rect">
            <a:avLst/>
          </a:prstGeom>
        </p:spPr>
      </p:pic>
      <p:sp>
        <p:nvSpPr>
          <p:cNvPr id="43" name="矩形 42"/>
          <p:cNvSpPr/>
          <p:nvPr userDrawn="1"/>
        </p:nvSpPr>
        <p:spPr>
          <a:xfrm>
            <a:off x="492747" y="407773"/>
            <a:ext cx="1145743" cy="862623"/>
          </a:xfrm>
          <a:prstGeom prst="rect">
            <a:avLst/>
          </a:prstGeom>
          <a:solidFill>
            <a:sysClr val="window" lastClr="FFFFFF">
              <a:lumMod val="85000"/>
              <a:alpha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sp>
        <p:nvSpPr>
          <p:cNvPr id="44" name="矩形 43"/>
          <p:cNvSpPr/>
          <p:nvPr userDrawn="1"/>
        </p:nvSpPr>
        <p:spPr>
          <a:xfrm>
            <a:off x="4709222" y="1167563"/>
            <a:ext cx="1433700" cy="102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6114122" y="1167563"/>
            <a:ext cx="1548000" cy="1023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userDrawn="1"/>
        </p:nvSpPr>
        <p:spPr>
          <a:xfrm>
            <a:off x="7633322" y="1167563"/>
            <a:ext cx="1510678" cy="1023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6591" y="334397"/>
            <a:ext cx="440111" cy="936000"/>
          </a:xfrm>
          <a:prstGeom prst="rect">
            <a:avLst/>
          </a:prstGeom>
          <a:solidFill>
            <a:sysClr val="window" lastClr="FFFFFF">
              <a:lumMod val="85000"/>
              <a:alpha val="7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onstantia" panose="02030602050306030303"/>
              <a:ea typeface="宋体" panose="02010600030101010101" pitchFamily="2" charset="-122"/>
            </a:endParaRPr>
          </a:p>
        </p:txBody>
      </p:sp>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2575" y="370647"/>
            <a:ext cx="3291723" cy="688796"/>
          </a:xfrm>
          <a:prstGeom prst="rect">
            <a:avLst/>
          </a:prstGeom>
        </p:spPr>
      </p:pic>
      <p:sp>
        <p:nvSpPr>
          <p:cNvPr id="24" name="矩形 23"/>
          <p:cNvSpPr/>
          <p:nvPr userDrawn="1"/>
        </p:nvSpPr>
        <p:spPr>
          <a:xfrm>
            <a:off x="-336" y="1377875"/>
            <a:ext cx="9144000" cy="311099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直接连接符 28"/>
          <p:cNvCxnSpPr/>
          <p:nvPr userDrawn="1"/>
        </p:nvCxnSpPr>
        <p:spPr>
          <a:xfrm>
            <a:off x="0" y="501648"/>
            <a:ext cx="9144000" cy="0"/>
          </a:xfrm>
          <a:prstGeom prst="line">
            <a:avLst/>
          </a:prstGeom>
          <a:ln w="9525">
            <a:solidFill>
              <a:schemeClr val="accent5">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2" name="矩形 1"/>
          <p:cNvSpPr/>
          <p:nvPr userDrawn="1"/>
        </p:nvSpPr>
        <p:spPr>
          <a:xfrm>
            <a:off x="0" y="0"/>
            <a:ext cx="310100" cy="62815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Date Placeholder 3"/>
          <p:cNvSpPr txBox="1"/>
          <p:nvPr userDrawn="1"/>
        </p:nvSpPr>
        <p:spPr>
          <a:xfrm>
            <a:off x="8290683" y="4916051"/>
            <a:ext cx="853317" cy="227449"/>
          </a:xfrm>
          <a:prstGeom prst="rect">
            <a:avLst/>
          </a:prstGeom>
        </p:spPr>
        <p:txBody>
          <a:bodyPr/>
          <a:lstStyle>
            <a:defPPr>
              <a:defRPr lang="zh-CN"/>
            </a:defPPr>
            <a:lvl1pPr algn="l"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fld id="{C89FB959-9AA2-4214-ACBE-8CB9E5BC13E9}" type="datetime10">
              <a:rPr lang="zh-CN" altLang="en-US" smtClean="0">
                <a:solidFill>
                  <a:schemeClr val="tx2">
                    <a:lumMod val="75000"/>
                  </a:schemeClr>
                </a:solidFill>
              </a:rPr>
              <a:t>14:05</a:t>
            </a:fld>
            <a:r>
              <a:rPr lang="zh-CN" altLang="en-US" dirty="0">
                <a:solidFill>
                  <a:schemeClr val="tx2">
                    <a:lumMod val="75000"/>
                  </a:schemeClr>
                </a:solidFill>
              </a:rPr>
              <a:t> </a:t>
            </a:r>
            <a:r>
              <a:rPr lang="en-US" altLang="zh-CN" dirty="0">
                <a:solidFill>
                  <a:schemeClr val="tx2">
                    <a:lumMod val="75000"/>
                  </a:schemeClr>
                </a:solidFill>
              </a:rPr>
              <a:t>/ </a:t>
            </a:r>
            <a:fld id="{0C913308-F349-4B6D-A68A-DD1791B4A57B}" type="slidenum">
              <a:rPr lang="zh-CN" altLang="en-US" dirty="0" smtClean="0">
                <a:solidFill>
                  <a:schemeClr val="tx2">
                    <a:lumMod val="75000"/>
                  </a:schemeClr>
                </a:solidFill>
              </a:rPr>
              <a:t>‹#›</a:t>
            </a:fld>
            <a:endParaRPr lang="zh-CN" altLang="en-US" dirty="0">
              <a:solidFill>
                <a:schemeClr val="tx2">
                  <a:lumMod val="75000"/>
                </a:schemeClr>
              </a:solidFill>
            </a:endParaRPr>
          </a:p>
        </p:txBody>
      </p:sp>
      <p:pic>
        <p:nvPicPr>
          <p:cNvPr id="6" name="图片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26155" y="12223"/>
            <a:ext cx="2338938" cy="4894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pull/>
  </p:transition>
  <p:hf hdr="0" ftr="0"/>
  <p:txStyles>
    <p:titleStyle>
      <a:lvl1pPr algn="l" rtl="0" eaLnBrk="1" latinLnBrk="0" hangingPunct="1">
        <a:spcBef>
          <a:spcPct val="0"/>
        </a:spcBef>
        <a:buNone/>
        <a:defRPr kumimoji="0" sz="4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400" kern="1200">
          <a:solidFill>
            <a:schemeClr val="tx1"/>
          </a:solidFill>
          <a:latin typeface="微软雅黑" panose="020B0503020204020204" pitchFamily="34" charset="-122"/>
          <a:ea typeface="微软雅黑" panose="020B0503020204020204" pitchFamily="34" charset="-122"/>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000" kern="1200">
          <a:solidFill>
            <a:schemeClr val="tx1"/>
          </a:solidFill>
          <a:latin typeface="微软雅黑" panose="020B0503020204020204" pitchFamily="34" charset="-122"/>
          <a:ea typeface="微软雅黑" panose="020B0503020204020204" pitchFamily="34" charset="-122"/>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1800" kern="1200">
          <a:solidFill>
            <a:schemeClr val="tx1"/>
          </a:solidFill>
          <a:latin typeface="微软雅黑" panose="020B0503020204020204" pitchFamily="34" charset="-122"/>
          <a:ea typeface="微软雅黑" panose="020B0503020204020204" pitchFamily="34" charset="-122"/>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1600" kern="1200">
          <a:solidFill>
            <a:schemeClr val="tx1"/>
          </a:solidFill>
          <a:latin typeface="微软雅黑" panose="020B0503020204020204" pitchFamily="34" charset="-122"/>
          <a:ea typeface="微软雅黑" panose="020B0503020204020204" pitchFamily="34" charset="-122"/>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1400" kern="1200">
          <a:solidFill>
            <a:schemeClr val="tx1"/>
          </a:solidFill>
          <a:latin typeface="微软雅黑" panose="020B0503020204020204" pitchFamily="34" charset="-122"/>
          <a:ea typeface="微软雅黑" panose="020B0503020204020204" pitchFamily="34" charset="-122"/>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128" t="5924" r="7009" b="5975"/>
          <a:stretch>
            <a:fillRect/>
          </a:stretch>
        </p:blipFill>
        <p:spPr>
          <a:xfrm>
            <a:off x="1180034" y="1636030"/>
            <a:ext cx="2398908" cy="2433069"/>
          </a:xfrm>
          <a:prstGeom prst="rect">
            <a:avLst/>
          </a:prstGeom>
        </p:spPr>
      </p:pic>
      <p:sp>
        <p:nvSpPr>
          <p:cNvPr id="3" name="文本框 1"/>
          <p:cNvSpPr>
            <a:spLocks noChangeArrowheads="1"/>
          </p:cNvSpPr>
          <p:nvPr/>
        </p:nvSpPr>
        <p:spPr bwMode="auto">
          <a:xfrm>
            <a:off x="5752613" y="2720259"/>
            <a:ext cx="774572" cy="400110"/>
          </a:xfrm>
          <a:prstGeom prst="rect">
            <a:avLst/>
          </a:prstGeom>
          <a:noFill/>
          <a:ln>
            <a:noFill/>
          </a:ln>
        </p:spPr>
        <p:txBody>
          <a:bodyPr wrap="none">
            <a:spAutoFit/>
          </a:bodyPr>
          <a:lstStyle/>
          <a:p>
            <a:pPr algn="ctr">
              <a:defRPr/>
            </a:pPr>
            <a:r>
              <a:rPr lang="zh-CN" altLang="en-US" sz="2000" b="1" spc="3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王津</a:t>
            </a:r>
          </a:p>
        </p:txBody>
      </p:sp>
      <p:sp>
        <p:nvSpPr>
          <p:cNvPr id="4" name="文本框 1">
            <a:extLst>
              <a:ext uri="{FF2B5EF4-FFF2-40B4-BE49-F238E27FC236}">
                <a16:creationId xmlns:a16="http://schemas.microsoft.com/office/drawing/2014/main" id="{AD3A5AEB-8EDD-4A8B-95AA-334BB22C69F3}"/>
              </a:ext>
            </a:extLst>
          </p:cNvPr>
          <p:cNvSpPr>
            <a:spLocks noChangeArrowheads="1"/>
          </p:cNvSpPr>
          <p:nvPr/>
        </p:nvSpPr>
        <p:spPr bwMode="auto">
          <a:xfrm>
            <a:off x="5149884" y="1986975"/>
            <a:ext cx="1980029" cy="584775"/>
          </a:xfrm>
          <a:prstGeom prst="rect">
            <a:avLst/>
          </a:prstGeom>
          <a:noFill/>
          <a:ln>
            <a:noFill/>
          </a:ln>
        </p:spPr>
        <p:txBody>
          <a:bodyPr wrap="none">
            <a:spAutoFit/>
          </a:bodyPr>
          <a:lstStyle/>
          <a:p>
            <a:pPr algn="ctr">
              <a:defRPr/>
            </a:pPr>
            <a:r>
              <a:rPr lang="zh-CN" altLang="en-US" sz="3200" b="1" spc="300" dirty="0">
                <a:latin typeface="Times New Roman" panose="02020603050405020304" pitchFamily="18" charset="0"/>
                <a:ea typeface="华文彩云" panose="02010800040101010101" pitchFamily="2" charset="-122"/>
                <a:sym typeface="微软雅黑" panose="020B0503020204020204" pitchFamily="34" charset="-122"/>
              </a:rPr>
              <a:t>知识蒸馏</a:t>
            </a:r>
            <a:endParaRPr lang="zh-CN" altLang="en-US" sz="3200" b="1" spc="300" dirty="0">
              <a:latin typeface="华文彩云" panose="02010800040101010101" pitchFamily="2" charset="-122"/>
              <a:ea typeface="华文彩云" panose="02010800040101010101" pitchFamily="2" charset="-122"/>
              <a:sym typeface="微软雅黑" panose="020B0503020204020204" pitchFamily="34" charset="-122"/>
            </a:endParaRPr>
          </a:p>
        </p:txBody>
      </p:sp>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知识蒸馏</a:t>
            </a:r>
          </a:p>
        </p:txBody>
      </p:sp>
      <p:pic>
        <p:nvPicPr>
          <p:cNvPr id="5" name="图片 4">
            <a:extLst>
              <a:ext uri="{FF2B5EF4-FFF2-40B4-BE49-F238E27FC236}">
                <a16:creationId xmlns:a16="http://schemas.microsoft.com/office/drawing/2014/main" id="{4873BE2D-8E6E-4CE4-91AB-33DA83700E2D}"/>
              </a:ext>
            </a:extLst>
          </p:cNvPr>
          <p:cNvPicPr>
            <a:picLocks noChangeAspect="1"/>
          </p:cNvPicPr>
          <p:nvPr/>
        </p:nvPicPr>
        <p:blipFill>
          <a:blip r:embed="rId2"/>
          <a:stretch>
            <a:fillRect/>
          </a:stretch>
        </p:blipFill>
        <p:spPr>
          <a:xfrm>
            <a:off x="1492559" y="1490579"/>
            <a:ext cx="5570518" cy="3273901"/>
          </a:xfrm>
          <a:prstGeom prst="rect">
            <a:avLst/>
          </a:prstGeom>
        </p:spPr>
      </p:pic>
      <p:sp>
        <p:nvSpPr>
          <p:cNvPr id="6" name="文本框 5">
            <a:extLst>
              <a:ext uri="{FF2B5EF4-FFF2-40B4-BE49-F238E27FC236}">
                <a16:creationId xmlns:a16="http://schemas.microsoft.com/office/drawing/2014/main" id="{53E116FB-958F-4022-906A-5510FF0BFF7F}"/>
              </a:ext>
            </a:extLst>
          </p:cNvPr>
          <p:cNvSpPr txBox="1"/>
          <p:nvPr/>
        </p:nvSpPr>
        <p:spPr>
          <a:xfrm>
            <a:off x="2169051" y="863990"/>
            <a:ext cx="4371449"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什么是“暗”知识（</a:t>
            </a:r>
            <a:r>
              <a:rPr lang="en-US" altLang="zh-CN" dirty="0">
                <a:latin typeface="微软雅黑" panose="020B0503020204020204" pitchFamily="34" charset="-122"/>
                <a:ea typeface="微软雅黑" panose="020B0503020204020204" pitchFamily="34" charset="-122"/>
              </a:rPr>
              <a:t>Dark knowledge</a:t>
            </a:r>
            <a:r>
              <a:rPr lang="zh-CN" altLang="en-US"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4805321"/>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知识蒸馏</a:t>
            </a:r>
          </a:p>
        </p:txBody>
      </p:sp>
      <p:pic>
        <p:nvPicPr>
          <p:cNvPr id="7" name="图片 6">
            <a:extLst>
              <a:ext uri="{FF2B5EF4-FFF2-40B4-BE49-F238E27FC236}">
                <a16:creationId xmlns:a16="http://schemas.microsoft.com/office/drawing/2014/main" id="{011DA6DA-3ED0-41A4-B424-A8EE8F16CB95}"/>
              </a:ext>
            </a:extLst>
          </p:cNvPr>
          <p:cNvPicPr>
            <a:picLocks noChangeAspect="1"/>
          </p:cNvPicPr>
          <p:nvPr/>
        </p:nvPicPr>
        <p:blipFill>
          <a:blip r:embed="rId2"/>
          <a:stretch>
            <a:fillRect/>
          </a:stretch>
        </p:blipFill>
        <p:spPr>
          <a:xfrm>
            <a:off x="2350866" y="1828800"/>
            <a:ext cx="4907060" cy="3019459"/>
          </a:xfrm>
          <a:prstGeom prst="rect">
            <a:avLst/>
          </a:prstGeom>
        </p:spPr>
      </p:pic>
      <p:sp>
        <p:nvSpPr>
          <p:cNvPr id="8" name="文本框 7">
            <a:extLst>
              <a:ext uri="{FF2B5EF4-FFF2-40B4-BE49-F238E27FC236}">
                <a16:creationId xmlns:a16="http://schemas.microsoft.com/office/drawing/2014/main" id="{6A2A9065-AF2E-4B77-A81D-83CA8FE0514D}"/>
              </a:ext>
            </a:extLst>
          </p:cNvPr>
          <p:cNvSpPr txBox="1"/>
          <p:nvPr/>
        </p:nvSpPr>
        <p:spPr>
          <a:xfrm>
            <a:off x="397933" y="833515"/>
            <a:ext cx="8441268"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为了充分利用这种类类别之间的相关性，向</a:t>
            </a:r>
            <a:r>
              <a:rPr lang="en-US" altLang="zh-CN" dirty="0">
                <a:latin typeface="微软雅黑" panose="020B0503020204020204" pitchFamily="34" charset="-122"/>
                <a:ea typeface="微软雅黑" panose="020B0503020204020204" pitchFamily="34" charset="-122"/>
              </a:rPr>
              <a:t>softmax </a:t>
            </a:r>
            <a:r>
              <a:rPr lang="zh-CN" altLang="en-US" dirty="0">
                <a:latin typeface="微软雅黑" panose="020B0503020204020204" pitchFamily="34" charset="-122"/>
                <a:ea typeface="微软雅黑" panose="020B0503020204020204" pitchFamily="34" charset="-122"/>
              </a:rPr>
              <a:t>函数引入温度系数</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以改变概率分布，且“软”知识（</a:t>
            </a:r>
            <a:r>
              <a:rPr lang="en-US" altLang="zh-CN" dirty="0">
                <a:latin typeface="微软雅黑" panose="020B0503020204020204" pitchFamily="34" charset="-122"/>
                <a:ea typeface="微软雅黑" panose="020B0503020204020204" pitchFamily="34" charset="-122"/>
              </a:rPr>
              <a:t> Soft labels</a:t>
            </a:r>
            <a:r>
              <a:rPr lang="zh-CN" altLang="en-US" dirty="0">
                <a:latin typeface="微软雅黑" panose="020B0503020204020204" pitchFamily="34" charset="-122"/>
                <a:ea typeface="微软雅黑" panose="020B0503020204020204" pitchFamily="34" charset="-122"/>
              </a:rPr>
              <a:t>）相比“硬”知识（</a:t>
            </a:r>
            <a:r>
              <a:rPr lang="en-US" altLang="zh-CN" dirty="0">
                <a:latin typeface="微软雅黑" panose="020B0503020204020204" pitchFamily="34" charset="-122"/>
                <a:ea typeface="微软雅黑" panose="020B0503020204020204" pitchFamily="34" charset="-122"/>
              </a:rPr>
              <a:t>Hard labels</a:t>
            </a:r>
            <a:r>
              <a:rPr lang="zh-CN" altLang="en-US" dirty="0">
                <a:latin typeface="微软雅黑" panose="020B0503020204020204" pitchFamily="34" charset="-122"/>
                <a:ea typeface="微软雅黑" panose="020B0503020204020204" pitchFamily="34" charset="-122"/>
              </a:rPr>
              <a:t>）包含了更丰富的类别信息</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1554332"/>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知识蒸馏</a:t>
            </a:r>
          </a:p>
        </p:txBody>
      </p:sp>
      <p:sp>
        <p:nvSpPr>
          <p:cNvPr id="7" name="文本框 6">
            <a:extLst>
              <a:ext uri="{FF2B5EF4-FFF2-40B4-BE49-F238E27FC236}">
                <a16:creationId xmlns:a16="http://schemas.microsoft.com/office/drawing/2014/main" id="{AC985253-B9D1-4A09-B99D-5BC134C77932}"/>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知识蒸馏的基本结构：</a:t>
            </a:r>
            <a:r>
              <a:rPr lang="en-US" altLang="zh-CN" b="1" dirty="0">
                <a:latin typeface="微软雅黑" panose="020B0503020204020204" pitchFamily="34" charset="-122"/>
                <a:ea typeface="微软雅黑" panose="020B0503020204020204" pitchFamily="34" charset="-122"/>
              </a:rPr>
              <a:t>teacher-student</a:t>
            </a:r>
            <a:r>
              <a:rPr lang="zh-CN" altLang="en-US" b="1" dirty="0">
                <a:latin typeface="微软雅黑" panose="020B0503020204020204" pitchFamily="34" charset="-122"/>
                <a:ea typeface="微软雅黑" panose="020B0503020204020204" pitchFamily="34" charset="-122"/>
              </a:rPr>
              <a:t>架构</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知识</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蒸馏算法</a:t>
            </a:r>
          </a:p>
        </p:txBody>
      </p:sp>
      <p:pic>
        <p:nvPicPr>
          <p:cNvPr id="8" name="图片 7">
            <a:extLst>
              <a:ext uri="{FF2B5EF4-FFF2-40B4-BE49-F238E27FC236}">
                <a16:creationId xmlns:a16="http://schemas.microsoft.com/office/drawing/2014/main" id="{4241D90C-66C3-40BA-8E1F-F74472DA80C3}"/>
              </a:ext>
            </a:extLst>
          </p:cNvPr>
          <p:cNvPicPr>
            <a:picLocks noChangeAspect="1"/>
          </p:cNvPicPr>
          <p:nvPr/>
        </p:nvPicPr>
        <p:blipFill>
          <a:blip r:embed="rId2"/>
          <a:stretch>
            <a:fillRect/>
          </a:stretch>
        </p:blipFill>
        <p:spPr>
          <a:xfrm>
            <a:off x="745066" y="1397965"/>
            <a:ext cx="7387490" cy="3106302"/>
          </a:xfrm>
          <a:prstGeom prst="rect">
            <a:avLst/>
          </a:prstGeom>
        </p:spPr>
      </p:pic>
    </p:spTree>
    <p:extLst>
      <p:ext uri="{BB962C8B-B14F-4D97-AF65-F5344CB8AC3E}">
        <p14:creationId xmlns:p14="http://schemas.microsoft.com/office/powerpoint/2010/main" val="1036026410"/>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1853664" y="2776500"/>
            <a:ext cx="5016758" cy="1077218"/>
          </a:xfrm>
          <a:prstGeom prst="rect">
            <a:avLst/>
          </a:prstGeom>
          <a:noFill/>
          <a:ln>
            <a:noFill/>
          </a:ln>
        </p:spPr>
        <p:txBody>
          <a:bodyPr wrap="square">
            <a:spAutoFit/>
          </a:bodyPr>
          <a:lstStyle/>
          <a:p>
            <a:pPr algn="ctr">
              <a:defRPr/>
            </a:pPr>
            <a:r>
              <a:rPr lang="en-US" altLang="zh-CN"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Teacher-Student</a:t>
            </a:r>
          </a:p>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架构</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02</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extLst>
      <p:ext uri="{BB962C8B-B14F-4D97-AF65-F5344CB8AC3E}">
        <p14:creationId xmlns:p14="http://schemas.microsoft.com/office/powerpoint/2010/main" val="2968593970"/>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a:t>Teacher-Student</a:t>
            </a:r>
            <a:r>
              <a:rPr lang="zh-CN" altLang="en-US" dirty="0"/>
              <a:t>架构</a:t>
            </a:r>
          </a:p>
        </p:txBody>
      </p:sp>
      <p:pic>
        <p:nvPicPr>
          <p:cNvPr id="3" name="图片 2">
            <a:extLst>
              <a:ext uri="{FF2B5EF4-FFF2-40B4-BE49-F238E27FC236}">
                <a16:creationId xmlns:a16="http://schemas.microsoft.com/office/drawing/2014/main" id="{9F478DFC-B606-49AC-BD46-56DD5A0AAA77}"/>
              </a:ext>
            </a:extLst>
          </p:cNvPr>
          <p:cNvPicPr>
            <a:picLocks noChangeAspect="1"/>
          </p:cNvPicPr>
          <p:nvPr/>
        </p:nvPicPr>
        <p:blipFill>
          <a:blip r:embed="rId2"/>
          <a:stretch>
            <a:fillRect/>
          </a:stretch>
        </p:blipFill>
        <p:spPr>
          <a:xfrm>
            <a:off x="302150" y="1335027"/>
            <a:ext cx="5207687" cy="3412207"/>
          </a:xfrm>
          <a:prstGeom prst="rect">
            <a:avLst/>
          </a:prstGeom>
        </p:spPr>
      </p:pic>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教师模型和学生模型的关系</a:t>
            </a:r>
            <a:endParaRPr lang="en-US" altLang="zh-CN"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320432B-D24B-4C9B-9C3E-238DB098C261}"/>
              </a:ext>
            </a:extLst>
          </p:cNvPr>
          <p:cNvSpPr txBox="1"/>
          <p:nvPr/>
        </p:nvSpPr>
        <p:spPr>
          <a:xfrm>
            <a:off x="5793166" y="1675417"/>
            <a:ext cx="3067201" cy="2862322"/>
          </a:xfrm>
          <a:prstGeom prst="rect">
            <a:avLst/>
          </a:prstGeom>
          <a:noFill/>
        </p:spPr>
        <p:txBody>
          <a:bodyPr wrap="square" rtlCol="0">
            <a:spAutoFit/>
          </a:bodyPr>
          <a:lstStyle/>
          <a:p>
            <a:r>
              <a:rPr lang="zh-CN" altLang="en-US" b="0" i="0" dirty="0">
                <a:solidFill>
                  <a:srgbClr val="374151"/>
                </a:solidFill>
                <a:effectLst/>
                <a:latin typeface="Microsoft Yahei" panose="020B0503020204020204" pitchFamily="34" charset="-122"/>
                <a:ea typeface="Microsoft Yahei" panose="020B0503020204020204" pitchFamily="34" charset="-122"/>
              </a:rPr>
              <a:t>在知识蒸馏中，</a:t>
            </a:r>
            <a:r>
              <a:rPr lang="zh-CN" altLang="en-US" b="1" i="0" dirty="0">
                <a:solidFill>
                  <a:srgbClr val="374151"/>
                </a:solidFill>
                <a:effectLst/>
                <a:latin typeface="Microsoft Yahei" panose="020B0503020204020204" pitchFamily="34" charset="-122"/>
                <a:ea typeface="Microsoft Yahei" panose="020B0503020204020204" pitchFamily="34" charset="-122"/>
              </a:rPr>
              <a:t>师生架构是形成知识转移的一般载体。</a:t>
            </a:r>
            <a:r>
              <a:rPr lang="zh-CN" altLang="en-US" dirty="0">
                <a:latin typeface="微软雅黑" panose="020B0503020204020204" pitchFamily="34" charset="-122"/>
                <a:ea typeface="微软雅黑" panose="020B0503020204020204" pitchFamily="34" charset="-122"/>
              </a:rPr>
              <a:t>师生网络结构的设计对于高效获取和蒸馏知识至关重要。通常情况下，较为复杂的教师模型和较为简单的学生模型之间存在性能差距。通过高效的学生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教师架构优化知识传输，可以缩小这种结构性差距。</a:t>
            </a:r>
          </a:p>
        </p:txBody>
      </p:sp>
    </p:spTree>
    <p:extLst>
      <p:ext uri="{BB962C8B-B14F-4D97-AF65-F5344CB8AC3E}">
        <p14:creationId xmlns:p14="http://schemas.microsoft.com/office/powerpoint/2010/main" val="2669347519"/>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a:t>Teacher-Student</a:t>
            </a:r>
            <a:r>
              <a:rPr lang="zh-CN" altLang="en-US" dirty="0"/>
              <a:t>架构</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1754326"/>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学生网络的结构通常有以下选择：</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教师网络的简化版本，层数更少，每一层的维度更少</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保留教师网络的结构，学生网络为其量化版本</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具有高效基本运算的小型网络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具有优化全局网络结构的小型网络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与教师网络的结构相同</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0740219"/>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3186867" y="2762591"/>
            <a:ext cx="1980030"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知识类型</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03</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extLst>
      <p:ext uri="{BB962C8B-B14F-4D97-AF65-F5344CB8AC3E}">
        <p14:creationId xmlns:p14="http://schemas.microsoft.com/office/powerpoint/2010/main" val="2995780200"/>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知识类型</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为了提高知识蒸馏的效果，模型的各种特征和输出被视为知识用以学习</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6C350CF-8CD5-4906-962E-FD7AEF55E845}"/>
              </a:ext>
            </a:extLst>
          </p:cNvPr>
          <p:cNvPicPr>
            <a:picLocks noChangeAspect="1"/>
          </p:cNvPicPr>
          <p:nvPr/>
        </p:nvPicPr>
        <p:blipFill>
          <a:blip r:embed="rId2"/>
          <a:stretch>
            <a:fillRect/>
          </a:stretch>
        </p:blipFill>
        <p:spPr>
          <a:xfrm>
            <a:off x="1904811" y="1275805"/>
            <a:ext cx="5402110" cy="3617927"/>
          </a:xfrm>
          <a:prstGeom prst="rect">
            <a:avLst/>
          </a:prstGeom>
        </p:spPr>
      </p:pic>
    </p:spTree>
    <p:extLst>
      <p:ext uri="{BB962C8B-B14F-4D97-AF65-F5344CB8AC3E}">
        <p14:creationId xmlns:p14="http://schemas.microsoft.com/office/powerpoint/2010/main" val="254134858"/>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基于响应的知识</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3785652"/>
          </a:xfrm>
          <a:prstGeom prst="rect">
            <a:avLst/>
          </a:prstGeom>
          <a:noFill/>
        </p:spPr>
        <p:txBody>
          <a:bodyPr wrap="square">
            <a:spAutoFit/>
          </a:bodyPr>
          <a:lstStyle/>
          <a:p>
            <a:pPr algn="l"/>
            <a:r>
              <a:rPr lang="en-US" altLang="zh-CN" b="1" dirty="0">
                <a:latin typeface="微软雅黑" panose="020B0503020204020204" pitchFamily="34" charset="-122"/>
                <a:ea typeface="微软雅黑" panose="020B0503020204020204" pitchFamily="34" charset="-122"/>
              </a:rPr>
              <a:t>Response-Based Knowledge</a:t>
            </a:r>
            <a:r>
              <a:rPr lang="zh-CN" altLang="en-US" dirty="0">
                <a:latin typeface="微软雅黑" panose="020B0503020204020204" pitchFamily="34" charset="-122"/>
                <a:ea typeface="微软雅黑" panose="020B0503020204020204" pitchFamily="34" charset="-122"/>
              </a:rPr>
              <a:t>一般是指</a:t>
            </a:r>
            <a:r>
              <a:rPr lang="en-US" altLang="zh-CN" dirty="0">
                <a:latin typeface="微软雅黑" panose="020B0503020204020204" pitchFamily="34" charset="-122"/>
                <a:ea typeface="微软雅黑" panose="020B0503020204020204" pitchFamily="34" charset="-122"/>
              </a:rPr>
              <a:t>teacher</a:t>
            </a:r>
            <a:r>
              <a:rPr lang="zh-CN" altLang="en-US" dirty="0">
                <a:latin typeface="微软雅黑" panose="020B0503020204020204" pitchFamily="34" charset="-122"/>
                <a:ea typeface="微软雅黑" panose="020B0503020204020204" pitchFamily="34" charset="-122"/>
              </a:rPr>
              <a:t>模型最后一层的响应，即</a:t>
            </a:r>
            <a:r>
              <a:rPr lang="en-US" altLang="zh-CN" dirty="0">
                <a:latin typeface="微软雅黑" panose="020B0503020204020204" pitchFamily="34" charset="-122"/>
                <a:ea typeface="微软雅黑" panose="020B0503020204020204" pitchFamily="34" charset="-122"/>
              </a:rPr>
              <a:t>logits</a:t>
            </a:r>
            <a:r>
              <a:rPr lang="zh-CN" altLang="en-US" dirty="0">
                <a:latin typeface="微软雅黑" panose="020B0503020204020204" pitchFamily="34" charset="-122"/>
                <a:ea typeface="微软雅黑" panose="020B0503020204020204" pitchFamily="34" charset="-122"/>
              </a:rPr>
              <a:t>。主要思想就是让</a:t>
            </a:r>
            <a:r>
              <a:rPr lang="en-US" altLang="zh-CN" dirty="0">
                <a:latin typeface="微软雅黑" panose="020B0503020204020204" pitchFamily="34" charset="-122"/>
                <a:ea typeface="微软雅黑" panose="020B0503020204020204" pitchFamily="34" charset="-122"/>
              </a:rPr>
              <a:t>student</a:t>
            </a:r>
            <a:r>
              <a:rPr lang="zh-CN" altLang="en-US" dirty="0">
                <a:latin typeface="微软雅黑" panose="020B0503020204020204" pitchFamily="34" charset="-122"/>
                <a:ea typeface="微软雅黑" panose="020B0503020204020204" pitchFamily="34" charset="-122"/>
              </a:rPr>
              <a:t>直接模仿</a:t>
            </a:r>
            <a:r>
              <a:rPr lang="en-US" altLang="zh-CN" dirty="0">
                <a:latin typeface="微软雅黑" panose="020B0503020204020204" pitchFamily="34" charset="-122"/>
                <a:ea typeface="微软雅黑" panose="020B0503020204020204" pitchFamily="34" charset="-122"/>
              </a:rPr>
              <a:t>teacher</a:t>
            </a:r>
            <a:r>
              <a:rPr lang="zh-CN" altLang="en-US" dirty="0">
                <a:latin typeface="微软雅黑" panose="020B0503020204020204" pitchFamily="34" charset="-122"/>
                <a:ea typeface="微软雅黑" panose="020B0503020204020204" pitchFamily="34" charset="-122"/>
              </a:rPr>
              <a:t>最后的预测</a:t>
            </a:r>
            <a:endParaRPr lang="en-US" altLang="zh-CN"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en-US" altLang="zh-CN" sz="1400" dirty="0">
              <a:latin typeface="微软雅黑" panose="020B0503020204020204" pitchFamily="34" charset="-122"/>
              <a:ea typeface="微软雅黑" panose="020B0503020204020204" pitchFamily="34" charset="-122"/>
            </a:endParaRPr>
          </a:p>
          <a:p>
            <a:pPr algn="l"/>
            <a:endParaRPr lang="zh-CN" altLang="en-US" sz="1400"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分类任务中最常用的基于响应的知识就是</a:t>
            </a:r>
            <a:r>
              <a:rPr lang="en-US" altLang="zh-CN" dirty="0">
                <a:latin typeface="微软雅黑" panose="020B0503020204020204" pitchFamily="34" charset="-122"/>
                <a:ea typeface="微软雅黑" panose="020B0503020204020204" pitchFamily="34" charset="-122"/>
              </a:rPr>
              <a:t>soft targets</a:t>
            </a:r>
            <a:r>
              <a:rPr lang="zh-CN" altLang="en-US"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rPr>
              <a:t>输出的概率分布，一般可以用</a:t>
            </a:r>
            <a:r>
              <a:rPr lang="en-US" altLang="zh-CN" dirty="0">
                <a:latin typeface="微软雅黑" panose="020B0503020204020204" pitchFamily="34" charset="-122"/>
                <a:ea typeface="微软雅黑" panose="020B0503020204020204" pitchFamily="34" charset="-122"/>
              </a:rPr>
              <a:t>KL</a:t>
            </a:r>
            <a:r>
              <a:rPr lang="zh-CN" altLang="en-US" dirty="0">
                <a:latin typeface="微软雅黑" panose="020B0503020204020204" pitchFamily="34" charset="-122"/>
                <a:ea typeface="微软雅黑" panose="020B0503020204020204" pitchFamily="34" charset="-122"/>
              </a:rPr>
              <a:t>散度作为损失函数</a:t>
            </a:r>
          </a:p>
        </p:txBody>
      </p:sp>
      <p:pic>
        <p:nvPicPr>
          <p:cNvPr id="3" name="图片 2">
            <a:extLst>
              <a:ext uri="{FF2B5EF4-FFF2-40B4-BE49-F238E27FC236}">
                <a16:creationId xmlns:a16="http://schemas.microsoft.com/office/drawing/2014/main" id="{37B1F1DE-9E5E-4965-B47A-EB89AFB55AD3}"/>
              </a:ext>
            </a:extLst>
          </p:cNvPr>
          <p:cNvPicPr>
            <a:picLocks noChangeAspect="1"/>
          </p:cNvPicPr>
          <p:nvPr/>
        </p:nvPicPr>
        <p:blipFill>
          <a:blip r:embed="rId2"/>
          <a:stretch>
            <a:fillRect/>
          </a:stretch>
        </p:blipFill>
        <p:spPr>
          <a:xfrm>
            <a:off x="618062" y="1557336"/>
            <a:ext cx="5659723" cy="2350558"/>
          </a:xfrm>
          <a:prstGeom prst="rect">
            <a:avLst/>
          </a:prstGeom>
        </p:spPr>
      </p:pic>
      <p:pic>
        <p:nvPicPr>
          <p:cNvPr id="5" name="图片 4">
            <a:extLst>
              <a:ext uri="{FF2B5EF4-FFF2-40B4-BE49-F238E27FC236}">
                <a16:creationId xmlns:a16="http://schemas.microsoft.com/office/drawing/2014/main" id="{A9CF6722-0489-4E47-8496-09EE00326B73}"/>
              </a:ext>
            </a:extLst>
          </p:cNvPr>
          <p:cNvPicPr>
            <a:picLocks noChangeAspect="1"/>
          </p:cNvPicPr>
          <p:nvPr/>
        </p:nvPicPr>
        <p:blipFill>
          <a:blip r:embed="rId3"/>
          <a:stretch>
            <a:fillRect/>
          </a:stretch>
        </p:blipFill>
        <p:spPr>
          <a:xfrm>
            <a:off x="3980575" y="4376679"/>
            <a:ext cx="4694254" cy="449122"/>
          </a:xfrm>
          <a:prstGeom prst="rect">
            <a:avLst/>
          </a:prstGeom>
        </p:spPr>
      </p:pic>
      <p:sp>
        <p:nvSpPr>
          <p:cNvPr id="8" name="文字方塊 17">
            <a:extLst>
              <a:ext uri="{FF2B5EF4-FFF2-40B4-BE49-F238E27FC236}">
                <a16:creationId xmlns:a16="http://schemas.microsoft.com/office/drawing/2014/main" id="{55B33FE4-7C19-4907-9C65-62918827D8EE}"/>
              </a:ext>
            </a:extLst>
          </p:cNvPr>
          <p:cNvSpPr txBox="1"/>
          <p:nvPr/>
        </p:nvSpPr>
        <p:spPr>
          <a:xfrm>
            <a:off x="0" y="4774168"/>
            <a:ext cx="3980575" cy="369332"/>
          </a:xfrm>
          <a:prstGeom prst="rect">
            <a:avLst/>
          </a:prstGeom>
          <a:noFill/>
        </p:spPr>
        <p:txBody>
          <a:bodyPr wrap="square">
            <a:spAutoFit/>
          </a:bodyPr>
          <a:lstStyle/>
          <a:p>
            <a:r>
              <a:rPr lang="zh-TW" altLang="en-US" dirty="0"/>
              <a:t>https://arxiv.org/abs/</a:t>
            </a:r>
            <a:r>
              <a:rPr lang="en-US" altLang="zh-TW" dirty="0"/>
              <a:t>1503</a:t>
            </a:r>
            <a:r>
              <a:rPr lang="zh-TW" altLang="en-US" dirty="0"/>
              <a:t>.</a:t>
            </a:r>
            <a:r>
              <a:rPr lang="en-US" altLang="zh-TW" dirty="0"/>
              <a:t>02531</a:t>
            </a:r>
            <a:endParaRPr lang="zh-TW" altLang="en-US" dirty="0"/>
          </a:p>
        </p:txBody>
      </p:sp>
      <p:pic>
        <p:nvPicPr>
          <p:cNvPr id="6" name="图片 5">
            <a:extLst>
              <a:ext uri="{FF2B5EF4-FFF2-40B4-BE49-F238E27FC236}">
                <a16:creationId xmlns:a16="http://schemas.microsoft.com/office/drawing/2014/main" id="{C694A266-77C7-434E-9050-79E0F88CB205}"/>
              </a:ext>
            </a:extLst>
          </p:cNvPr>
          <p:cNvPicPr>
            <a:picLocks noChangeAspect="1"/>
          </p:cNvPicPr>
          <p:nvPr/>
        </p:nvPicPr>
        <p:blipFill>
          <a:blip r:embed="rId4"/>
          <a:stretch>
            <a:fillRect/>
          </a:stretch>
        </p:blipFill>
        <p:spPr>
          <a:xfrm>
            <a:off x="6477000" y="2571750"/>
            <a:ext cx="2453217" cy="624692"/>
          </a:xfrm>
          <a:prstGeom prst="rect">
            <a:avLst/>
          </a:prstGeom>
        </p:spPr>
      </p:pic>
    </p:spTree>
    <p:extLst>
      <p:ext uri="{BB962C8B-B14F-4D97-AF65-F5344CB8AC3E}">
        <p14:creationId xmlns:p14="http://schemas.microsoft.com/office/powerpoint/2010/main" val="12430815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基于特征的知识</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1477328"/>
          </a:xfrm>
          <a:prstGeom prst="rect">
            <a:avLst/>
          </a:prstGeom>
          <a:noFill/>
        </p:spPr>
        <p:txBody>
          <a:bodyPr wrap="square">
            <a:spAutoFit/>
          </a:bodyPr>
          <a:lstStyle/>
          <a:p>
            <a:pPr algn="just"/>
            <a:r>
              <a:rPr lang="en-US" altLang="zh-CN" b="1" dirty="0">
                <a:latin typeface="微软雅黑" panose="020B0503020204020204" pitchFamily="34" charset="-122"/>
                <a:ea typeface="微软雅黑" panose="020B0503020204020204" pitchFamily="34" charset="-122"/>
              </a:rPr>
              <a:t>Feature-Based Knowledge</a:t>
            </a:r>
            <a:r>
              <a:rPr lang="zh-CN" altLang="en-US" dirty="0">
                <a:latin typeface="微软雅黑" panose="020B0503020204020204" pitchFamily="34" charset="-122"/>
                <a:ea typeface="微软雅黑" panose="020B0503020204020204" pitchFamily="34" charset="-122"/>
              </a:rPr>
              <a:t>其实就是中间层的输出，自从</a:t>
            </a: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年的</a:t>
            </a:r>
            <a:r>
              <a:rPr lang="en-US" altLang="zh-CN" dirty="0" err="1">
                <a:latin typeface="微软雅黑" panose="020B0503020204020204" pitchFamily="34" charset="-122"/>
                <a:ea typeface="微软雅黑" panose="020B0503020204020204" pitchFamily="34" charset="-122"/>
              </a:rPr>
              <a:t>Fitnets</a:t>
            </a:r>
            <a:r>
              <a:rPr lang="zh-CN" altLang="en-US" dirty="0">
                <a:latin typeface="微软雅黑" panose="020B0503020204020204" pitchFamily="34" charset="-122"/>
                <a:ea typeface="微软雅黑" panose="020B0503020204020204" pitchFamily="34" charset="-122"/>
              </a:rPr>
              <a:t>之后，出现了很多花式利用各种中间层特征进行蒸馏的研究</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但是，中间层匹配涉及到一个层间匹配问题，即如何将</a:t>
            </a:r>
            <a:r>
              <a:rPr lang="en-US" altLang="zh-CN" dirty="0">
                <a:latin typeface="微软雅黑" panose="020B0503020204020204" pitchFamily="34" charset="-122"/>
                <a:ea typeface="微软雅黑" panose="020B0503020204020204" pitchFamily="34" charset="-122"/>
              </a:rPr>
              <a:t>teacher</a:t>
            </a:r>
            <a:r>
              <a:rPr lang="zh-CN" altLang="en-US" dirty="0">
                <a:latin typeface="微软雅黑" panose="020B0503020204020204" pitchFamily="34" charset="-122"/>
                <a:ea typeface="微软雅黑" panose="020B0503020204020204" pitchFamily="34" charset="-122"/>
              </a:rPr>
              <a:t>的层与</a:t>
            </a:r>
            <a:r>
              <a:rPr lang="en-US" altLang="zh-CN" dirty="0">
                <a:latin typeface="微软雅黑" panose="020B0503020204020204" pitchFamily="34" charset="-122"/>
                <a:ea typeface="微软雅黑" panose="020B0503020204020204" pitchFamily="34" charset="-122"/>
              </a:rPr>
              <a:t>student</a:t>
            </a:r>
            <a:r>
              <a:rPr lang="zh-CN" altLang="en-US" dirty="0">
                <a:latin typeface="微软雅黑" panose="020B0503020204020204" pitchFamily="34" charset="-122"/>
                <a:ea typeface="微软雅黑" panose="020B0503020204020204" pitchFamily="34" charset="-122"/>
              </a:rPr>
              <a:t>的层进行对应或匹配。大多数情况下，层间匹配只能靠经验或者不断实验。另外，中间层的特征维度可能会不匹配，需要根据情况进行投影变换</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6933403-617C-4ACB-AC12-FEA4C6479186}"/>
              </a:ext>
            </a:extLst>
          </p:cNvPr>
          <p:cNvPicPr>
            <a:picLocks noChangeAspect="1"/>
          </p:cNvPicPr>
          <p:nvPr/>
        </p:nvPicPr>
        <p:blipFill>
          <a:blip r:embed="rId2"/>
          <a:stretch>
            <a:fillRect/>
          </a:stretch>
        </p:blipFill>
        <p:spPr>
          <a:xfrm>
            <a:off x="3688475" y="4725800"/>
            <a:ext cx="4437097" cy="407241"/>
          </a:xfrm>
          <a:prstGeom prst="rect">
            <a:avLst/>
          </a:prstGeom>
        </p:spPr>
      </p:pic>
      <p:sp>
        <p:nvSpPr>
          <p:cNvPr id="10" name="文字方塊 17">
            <a:extLst>
              <a:ext uri="{FF2B5EF4-FFF2-40B4-BE49-F238E27FC236}">
                <a16:creationId xmlns:a16="http://schemas.microsoft.com/office/drawing/2014/main" id="{ACFAB270-83CA-4D1F-992C-75C6DDE4B7A2}"/>
              </a:ext>
            </a:extLst>
          </p:cNvPr>
          <p:cNvSpPr txBox="1"/>
          <p:nvPr/>
        </p:nvSpPr>
        <p:spPr>
          <a:xfrm>
            <a:off x="0" y="4774168"/>
            <a:ext cx="3980575" cy="369332"/>
          </a:xfrm>
          <a:prstGeom prst="rect">
            <a:avLst/>
          </a:prstGeom>
          <a:noFill/>
        </p:spPr>
        <p:txBody>
          <a:bodyPr wrap="square">
            <a:spAutoFit/>
          </a:bodyPr>
          <a:lstStyle/>
          <a:p>
            <a:r>
              <a:rPr lang="zh-TW" altLang="en-US" dirty="0"/>
              <a:t>https://arxiv.org/abs/</a:t>
            </a:r>
            <a:r>
              <a:rPr lang="en-US" altLang="zh-TW" dirty="0"/>
              <a:t>1412.6550</a:t>
            </a:r>
            <a:endParaRPr lang="zh-TW" altLang="en-US" dirty="0"/>
          </a:p>
        </p:txBody>
      </p:sp>
      <p:pic>
        <p:nvPicPr>
          <p:cNvPr id="9" name="图片 8">
            <a:extLst>
              <a:ext uri="{FF2B5EF4-FFF2-40B4-BE49-F238E27FC236}">
                <a16:creationId xmlns:a16="http://schemas.microsoft.com/office/drawing/2014/main" id="{AB26AFA9-1579-4B54-AD5F-4B30E5C1A749}"/>
              </a:ext>
            </a:extLst>
          </p:cNvPr>
          <p:cNvPicPr>
            <a:picLocks noChangeAspect="1"/>
          </p:cNvPicPr>
          <p:nvPr/>
        </p:nvPicPr>
        <p:blipFill>
          <a:blip r:embed="rId3"/>
          <a:stretch>
            <a:fillRect/>
          </a:stretch>
        </p:blipFill>
        <p:spPr>
          <a:xfrm>
            <a:off x="1694790" y="2294151"/>
            <a:ext cx="5521735" cy="2431649"/>
          </a:xfrm>
          <a:prstGeom prst="rect">
            <a:avLst/>
          </a:prstGeom>
        </p:spPr>
      </p:pic>
    </p:spTree>
    <p:extLst>
      <p:ext uri="{BB962C8B-B14F-4D97-AF65-F5344CB8AC3E}">
        <p14:creationId xmlns:p14="http://schemas.microsoft.com/office/powerpoint/2010/main" val="10006484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bwMode="auto">
          <a:xfrm>
            <a:off x="1195070" y="2238375"/>
            <a:ext cx="3886835" cy="400050"/>
            <a:chOff x="6255321" y="1264843"/>
            <a:chExt cx="3419123" cy="774704"/>
          </a:xfrm>
          <a:solidFill>
            <a:srgbClr val="8FAADC"/>
          </a:solidFill>
        </p:grpSpPr>
        <p:sp>
          <p:nvSpPr>
            <p:cNvPr id="34" name="圆角矩形 26"/>
            <p:cNvSpPr/>
            <p:nvPr/>
          </p:nvSpPr>
          <p:spPr>
            <a:xfrm>
              <a:off x="6255321" y="1304094"/>
              <a:ext cx="3419123" cy="65821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cs typeface="Arial Unicode MS" panose="020B0604020202020204" pitchFamily="34" charset="-122"/>
                </a:rPr>
                <a:t>Teacher-Student</a:t>
              </a:r>
              <a:r>
                <a:rPr lang="zh-CN" altLang="en-US" sz="2000" dirty="0">
                  <a:solidFill>
                    <a:srgbClr val="FFFFFF"/>
                  </a:solidFill>
                  <a:cs typeface="Arial Unicode MS" panose="020B0604020202020204" pitchFamily="34" charset="-122"/>
                </a:rPr>
                <a:t>架构</a:t>
              </a:r>
            </a:p>
          </p:txBody>
        </p:sp>
        <p:sp>
          <p:nvSpPr>
            <p:cNvPr id="35" name="矩形 34"/>
            <p:cNvSpPr/>
            <p:nvPr/>
          </p:nvSpPr>
          <p:spPr>
            <a:xfrm>
              <a:off x="6273700" y="1264843"/>
              <a:ext cx="3396934" cy="774704"/>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7" name="内容占位符 3"/>
          <p:cNvPicPr>
            <a:picLocks noChangeAspect="1"/>
          </p:cNvPicPr>
          <p:nvPr/>
        </p:nvPicPr>
        <p:blipFill rotWithShape="1">
          <a:blip r:embed="rId3">
            <a:extLst>
              <a:ext uri="{28A0092B-C50C-407E-A947-70E740481C1C}">
                <a14:useLocalDpi xmlns:a14="http://schemas.microsoft.com/office/drawing/2010/main" val="0"/>
              </a:ext>
            </a:extLst>
          </a:blip>
          <a:srcRect l="27931" b="681"/>
          <a:stretch>
            <a:fillRect/>
          </a:stretch>
        </p:blipFill>
        <p:spPr>
          <a:xfrm>
            <a:off x="3605982" y="7379"/>
            <a:ext cx="5538018" cy="1600464"/>
          </a:xfrm>
          <a:prstGeom prst="rect">
            <a:avLst/>
          </a:prstGeom>
          <a:ln>
            <a:noFill/>
          </a:ln>
          <a:effectLst>
            <a:softEdge rad="112500"/>
          </a:effectLst>
        </p:spPr>
      </p:pic>
      <p:sp>
        <p:nvSpPr>
          <p:cNvPr id="13" name="圆角矩形 24"/>
          <p:cNvSpPr/>
          <p:nvPr/>
        </p:nvSpPr>
        <p:spPr>
          <a:xfrm>
            <a:off x="353484" y="1621892"/>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1</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14" name="组合 13"/>
          <p:cNvGrpSpPr/>
          <p:nvPr/>
        </p:nvGrpSpPr>
        <p:grpSpPr bwMode="auto">
          <a:xfrm>
            <a:off x="1216831" y="1628257"/>
            <a:ext cx="3866132" cy="400150"/>
            <a:chOff x="6274658" y="1378056"/>
            <a:chExt cx="3419123" cy="598634"/>
          </a:xfrm>
          <a:solidFill>
            <a:srgbClr val="8FAADC"/>
          </a:solidFill>
        </p:grpSpPr>
        <p:sp>
          <p:nvSpPr>
            <p:cNvPr id="15" name="圆角矩形 26"/>
            <p:cNvSpPr/>
            <p:nvPr/>
          </p:nvSpPr>
          <p:spPr>
            <a:xfrm>
              <a:off x="6274658" y="1421414"/>
              <a:ext cx="3419123"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知识蒸馏</a:t>
              </a:r>
            </a:p>
          </p:txBody>
        </p:sp>
        <p:sp>
          <p:nvSpPr>
            <p:cNvPr id="16" name="矩形 15"/>
            <p:cNvSpPr/>
            <p:nvPr/>
          </p:nvSpPr>
          <p:spPr>
            <a:xfrm>
              <a:off x="6489421" y="1378056"/>
              <a:ext cx="3070913" cy="598634"/>
            </a:xfrm>
            <a:prstGeom prst="rect">
              <a:avLst/>
            </a:prstGeom>
            <a:noFill/>
          </p:spPr>
          <p:txBody>
            <a:bodyPr wrap="square" lIns="121960" tIns="60980" rIns="121960" bIns="60980">
              <a:spAutoFit/>
            </a:bodyPr>
            <a:lstStyle/>
            <a:p>
              <a:pPr algn="ctr" eaLnBrk="1" fontAlgn="auto" hangingPunct="1">
                <a:spcBef>
                  <a:spcPts val="0"/>
                </a:spcBef>
                <a:spcAft>
                  <a:spcPts val="0"/>
                </a:spcAft>
                <a:defRPr/>
              </a:pPr>
              <a:r>
                <a:rPr lang="zh-CN" altLang="en-US"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p>
          </p:txBody>
        </p:sp>
      </p:grpSp>
      <p:sp>
        <p:nvSpPr>
          <p:cNvPr id="32" name="圆角矩形 24"/>
          <p:cNvSpPr/>
          <p:nvPr/>
        </p:nvSpPr>
        <p:spPr>
          <a:xfrm>
            <a:off x="353484" y="2233075"/>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2</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sp>
        <p:nvSpPr>
          <p:cNvPr id="36" name="圆角矩形 24"/>
          <p:cNvSpPr/>
          <p:nvPr/>
        </p:nvSpPr>
        <p:spPr>
          <a:xfrm>
            <a:off x="353484" y="2854972"/>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3</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37" name="组合 36"/>
          <p:cNvGrpSpPr/>
          <p:nvPr/>
        </p:nvGrpSpPr>
        <p:grpSpPr bwMode="auto">
          <a:xfrm>
            <a:off x="1087755" y="2834005"/>
            <a:ext cx="3995420" cy="403225"/>
            <a:chOff x="6122090" y="1637603"/>
            <a:chExt cx="3536856" cy="583791"/>
          </a:xfrm>
          <a:solidFill>
            <a:srgbClr val="8FAADC"/>
          </a:solidFill>
        </p:grpSpPr>
        <p:sp>
          <p:nvSpPr>
            <p:cNvPr id="38" name="圆角矩形 26"/>
            <p:cNvSpPr/>
            <p:nvPr/>
          </p:nvSpPr>
          <p:spPr>
            <a:xfrm>
              <a:off x="6239823" y="1637603"/>
              <a:ext cx="3419123" cy="58379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知识类型</a:t>
              </a:r>
            </a:p>
          </p:txBody>
        </p:sp>
        <p:sp>
          <p:nvSpPr>
            <p:cNvPr id="39" name="矩形 38"/>
            <p:cNvSpPr/>
            <p:nvPr/>
          </p:nvSpPr>
          <p:spPr>
            <a:xfrm>
              <a:off x="6122090" y="1669858"/>
              <a:ext cx="3419123" cy="534398"/>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24"/>
          <p:cNvSpPr/>
          <p:nvPr/>
        </p:nvSpPr>
        <p:spPr>
          <a:xfrm>
            <a:off x="353484" y="3494507"/>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dirty="0">
                <a:solidFill>
                  <a:srgbClr val="FFFFFF"/>
                </a:solidFill>
                <a:ea typeface="Arial Unicode MS" panose="020B0604020202020204" pitchFamily="34" charset="-122"/>
                <a:cs typeface="Arial Unicode MS" panose="020B0604020202020204" pitchFamily="34" charset="-122"/>
              </a:rPr>
              <a:t>4</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41" name="组合 40"/>
          <p:cNvGrpSpPr/>
          <p:nvPr/>
        </p:nvGrpSpPr>
        <p:grpSpPr bwMode="auto">
          <a:xfrm>
            <a:off x="1205865" y="3479800"/>
            <a:ext cx="3877310" cy="384810"/>
            <a:chOff x="6267875" y="1500827"/>
            <a:chExt cx="3437901" cy="756874"/>
          </a:xfrm>
          <a:solidFill>
            <a:srgbClr val="8FAADC"/>
          </a:solidFill>
        </p:grpSpPr>
        <p:sp>
          <p:nvSpPr>
            <p:cNvPr id="42" name="圆角矩形 26"/>
            <p:cNvSpPr/>
            <p:nvPr/>
          </p:nvSpPr>
          <p:spPr>
            <a:xfrm>
              <a:off x="6286653" y="1529365"/>
              <a:ext cx="3419123" cy="72833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蒸馏方式</a:t>
              </a:r>
            </a:p>
          </p:txBody>
        </p:sp>
        <p:sp>
          <p:nvSpPr>
            <p:cNvPr id="43" name="矩形 42"/>
            <p:cNvSpPr/>
            <p:nvPr/>
          </p:nvSpPr>
          <p:spPr>
            <a:xfrm>
              <a:off x="6267875" y="1500827"/>
              <a:ext cx="3419122" cy="726127"/>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24">
            <a:extLst>
              <a:ext uri="{FF2B5EF4-FFF2-40B4-BE49-F238E27FC236}">
                <a16:creationId xmlns:a16="http://schemas.microsoft.com/office/drawing/2014/main" id="{ED259E5B-1E66-4755-868A-A3DE2642041D}"/>
              </a:ext>
            </a:extLst>
          </p:cNvPr>
          <p:cNvSpPr/>
          <p:nvPr/>
        </p:nvSpPr>
        <p:spPr>
          <a:xfrm>
            <a:off x="353484" y="4089080"/>
            <a:ext cx="366047" cy="374312"/>
          </a:xfrm>
          <a:prstGeom prst="round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000">
                <a:solidFill>
                  <a:srgbClr val="FFFFFF"/>
                </a:solidFill>
                <a:ea typeface="Arial Unicode MS" panose="020B0604020202020204" pitchFamily="34" charset="-122"/>
                <a:cs typeface="Arial Unicode MS" panose="020B0604020202020204" pitchFamily="34" charset="-122"/>
              </a:rPr>
              <a:t>5</a:t>
            </a:r>
            <a:endParaRPr lang="zh-CN" altLang="en-US" sz="2000" dirty="0">
              <a:solidFill>
                <a:srgbClr val="FFFFFF"/>
              </a:solidFill>
              <a:ea typeface="Arial Unicode MS" panose="020B0604020202020204" pitchFamily="34" charset="-122"/>
              <a:cs typeface="Arial Unicode MS" panose="020B0604020202020204" pitchFamily="34" charset="-122"/>
            </a:endParaRPr>
          </a:p>
        </p:txBody>
      </p:sp>
      <p:grpSp>
        <p:nvGrpSpPr>
          <p:cNvPr id="20" name="组合 19">
            <a:extLst>
              <a:ext uri="{FF2B5EF4-FFF2-40B4-BE49-F238E27FC236}">
                <a16:creationId xmlns:a16="http://schemas.microsoft.com/office/drawing/2014/main" id="{67F79923-5785-47B1-852E-DCBDA470FF2D}"/>
              </a:ext>
            </a:extLst>
          </p:cNvPr>
          <p:cNvGrpSpPr/>
          <p:nvPr/>
        </p:nvGrpSpPr>
        <p:grpSpPr bwMode="auto">
          <a:xfrm>
            <a:off x="1205865" y="4074373"/>
            <a:ext cx="3877310" cy="384810"/>
            <a:chOff x="6267875" y="1500827"/>
            <a:chExt cx="3437901" cy="756874"/>
          </a:xfrm>
          <a:solidFill>
            <a:srgbClr val="8FAADC"/>
          </a:solidFill>
        </p:grpSpPr>
        <p:sp>
          <p:nvSpPr>
            <p:cNvPr id="21" name="圆角矩形 26">
              <a:extLst>
                <a:ext uri="{FF2B5EF4-FFF2-40B4-BE49-F238E27FC236}">
                  <a16:creationId xmlns:a16="http://schemas.microsoft.com/office/drawing/2014/main" id="{40CC37BA-602E-40E5-8555-0C13682298F0}"/>
                </a:ext>
              </a:extLst>
            </p:cNvPr>
            <p:cNvSpPr/>
            <p:nvPr/>
          </p:nvSpPr>
          <p:spPr>
            <a:xfrm>
              <a:off x="6286653" y="1529365"/>
              <a:ext cx="3419123" cy="72833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zh-CN" altLang="en-US" sz="2000" dirty="0">
                  <a:solidFill>
                    <a:srgbClr val="FFFFFF"/>
                  </a:solidFill>
                  <a:cs typeface="Arial Unicode MS" panose="020B0604020202020204" pitchFamily="34" charset="-122"/>
                </a:rPr>
                <a:t>蒸馏算法</a:t>
              </a:r>
            </a:p>
          </p:txBody>
        </p:sp>
        <p:sp>
          <p:nvSpPr>
            <p:cNvPr id="22" name="矩形 21">
              <a:extLst>
                <a:ext uri="{FF2B5EF4-FFF2-40B4-BE49-F238E27FC236}">
                  <a16:creationId xmlns:a16="http://schemas.microsoft.com/office/drawing/2014/main" id="{BFF82B28-2421-4078-8CBA-3520DD25F607}"/>
                </a:ext>
              </a:extLst>
            </p:cNvPr>
            <p:cNvSpPr/>
            <p:nvPr/>
          </p:nvSpPr>
          <p:spPr>
            <a:xfrm>
              <a:off x="6267875" y="1500827"/>
              <a:ext cx="3419122" cy="726127"/>
            </a:xfrm>
            <a:prstGeom prst="rect">
              <a:avLst/>
            </a:prstGeom>
            <a:noFill/>
          </p:spPr>
          <p:txBody>
            <a:bodyPr wrap="square" lIns="121960" tIns="60980" rIns="121960" bIns="60980">
              <a:spAutoFit/>
            </a:bodyPr>
            <a:lstStyle/>
            <a:p>
              <a:pPr algn="ctr" eaLnBrk="1" fontAlgn="auto" hangingPunct="1">
                <a:spcBef>
                  <a:spcPts val="0"/>
                </a:spcBef>
                <a:spcAft>
                  <a:spcPts val="0"/>
                </a:spcAft>
                <a:defRPr/>
              </a:pPr>
              <a:endPar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基于关系的知识</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646331"/>
          </a:xfrm>
          <a:prstGeom prst="rect">
            <a:avLst/>
          </a:prstGeom>
          <a:noFill/>
        </p:spPr>
        <p:txBody>
          <a:bodyPr wrap="square">
            <a:spAutoFit/>
          </a:bodyPr>
          <a:lstStyle/>
          <a:p>
            <a:pPr algn="just"/>
            <a:r>
              <a:rPr lang="en-US" altLang="zh-CN" b="1" dirty="0">
                <a:latin typeface="微软雅黑" panose="020B0503020204020204" pitchFamily="34" charset="-122"/>
                <a:ea typeface="微软雅黑" panose="020B0503020204020204" pitchFamily="34" charset="-122"/>
              </a:rPr>
              <a:t>Relation-Based Knowledge</a:t>
            </a:r>
            <a:r>
              <a:rPr lang="zh-CN" altLang="en-US" dirty="0">
                <a:latin typeface="微软雅黑" panose="020B0503020204020204" pitchFamily="34" charset="-122"/>
                <a:ea typeface="微软雅黑" panose="020B0503020204020204" pitchFamily="34" charset="-122"/>
              </a:rPr>
              <a:t>是指不同层或样本之间的关系，让</a:t>
            </a:r>
            <a:r>
              <a:rPr lang="en-US" altLang="zh-CN" dirty="0">
                <a:latin typeface="微软雅黑" panose="020B0503020204020204" pitchFamily="34" charset="-122"/>
                <a:ea typeface="微软雅黑" panose="020B0503020204020204" pitchFamily="34" charset="-122"/>
              </a:rPr>
              <a:t>student</a:t>
            </a:r>
            <a:r>
              <a:rPr lang="zh-CN" altLang="en-US" dirty="0">
                <a:latin typeface="微软雅黑" panose="020B0503020204020204" pitchFamily="34" charset="-122"/>
                <a:ea typeface="微软雅黑" panose="020B0503020204020204" pitchFamily="34" charset="-122"/>
              </a:rPr>
              <a:t>去学习</a:t>
            </a:r>
            <a:r>
              <a:rPr lang="en-US" altLang="zh-CN" dirty="0">
                <a:latin typeface="微软雅黑" panose="020B0503020204020204" pitchFamily="34" charset="-122"/>
                <a:ea typeface="微软雅黑" panose="020B0503020204020204" pitchFamily="34" charset="-122"/>
              </a:rPr>
              <a:t>teacher</a:t>
            </a:r>
            <a:r>
              <a:rPr lang="zh-CN" altLang="en-US" dirty="0">
                <a:latin typeface="微软雅黑" panose="020B0503020204020204" pitchFamily="34" charset="-122"/>
                <a:ea typeface="微软雅黑" panose="020B0503020204020204" pitchFamily="34" charset="-122"/>
              </a:rPr>
              <a:t>输出的不同层对或样本对的相关性</a:t>
            </a:r>
            <a:endParaRPr lang="en-US" altLang="zh-CN" dirty="0">
              <a:latin typeface="微软雅黑" panose="020B0503020204020204" pitchFamily="34" charset="-122"/>
              <a:ea typeface="微软雅黑" panose="020B0503020204020204" pitchFamily="34" charset="-122"/>
            </a:endParaRPr>
          </a:p>
        </p:txBody>
      </p:sp>
      <p:sp>
        <p:nvSpPr>
          <p:cNvPr id="10" name="文字方塊 17">
            <a:extLst>
              <a:ext uri="{FF2B5EF4-FFF2-40B4-BE49-F238E27FC236}">
                <a16:creationId xmlns:a16="http://schemas.microsoft.com/office/drawing/2014/main" id="{ACFAB270-83CA-4D1F-992C-75C6DDE4B7A2}"/>
              </a:ext>
            </a:extLst>
          </p:cNvPr>
          <p:cNvSpPr txBox="1"/>
          <p:nvPr/>
        </p:nvSpPr>
        <p:spPr>
          <a:xfrm>
            <a:off x="0" y="4774168"/>
            <a:ext cx="3980575" cy="369332"/>
          </a:xfrm>
          <a:prstGeom prst="rect">
            <a:avLst/>
          </a:prstGeom>
          <a:noFill/>
        </p:spPr>
        <p:txBody>
          <a:bodyPr wrap="square">
            <a:spAutoFit/>
          </a:bodyPr>
          <a:lstStyle/>
          <a:p>
            <a:r>
              <a:rPr lang="zh-TW" altLang="en-US" dirty="0"/>
              <a:t>https://arxiv.org/abs/</a:t>
            </a:r>
            <a:r>
              <a:rPr lang="en-US" altLang="zh-TW" dirty="0"/>
              <a:t>1904.05068</a:t>
            </a:r>
            <a:endParaRPr lang="zh-TW" altLang="en-US" dirty="0"/>
          </a:p>
        </p:txBody>
      </p:sp>
      <p:pic>
        <p:nvPicPr>
          <p:cNvPr id="3" name="图片 2">
            <a:extLst>
              <a:ext uri="{FF2B5EF4-FFF2-40B4-BE49-F238E27FC236}">
                <a16:creationId xmlns:a16="http://schemas.microsoft.com/office/drawing/2014/main" id="{ED15B673-AD23-47CC-8BFC-620C6219DE0D}"/>
              </a:ext>
            </a:extLst>
          </p:cNvPr>
          <p:cNvPicPr>
            <a:picLocks noChangeAspect="1"/>
          </p:cNvPicPr>
          <p:nvPr/>
        </p:nvPicPr>
        <p:blipFill>
          <a:blip r:embed="rId2"/>
          <a:stretch>
            <a:fillRect/>
          </a:stretch>
        </p:blipFill>
        <p:spPr>
          <a:xfrm>
            <a:off x="2091165" y="1519767"/>
            <a:ext cx="5226415" cy="2616832"/>
          </a:xfrm>
          <a:prstGeom prst="rect">
            <a:avLst/>
          </a:prstGeom>
        </p:spPr>
      </p:pic>
      <p:pic>
        <p:nvPicPr>
          <p:cNvPr id="9" name="图片 8">
            <a:extLst>
              <a:ext uri="{FF2B5EF4-FFF2-40B4-BE49-F238E27FC236}">
                <a16:creationId xmlns:a16="http://schemas.microsoft.com/office/drawing/2014/main" id="{D06D9388-133F-4F39-A1D0-53613F10E752}"/>
              </a:ext>
            </a:extLst>
          </p:cNvPr>
          <p:cNvPicPr>
            <a:picLocks noChangeAspect="1"/>
          </p:cNvPicPr>
          <p:nvPr/>
        </p:nvPicPr>
        <p:blipFill>
          <a:blip r:embed="rId3"/>
          <a:stretch>
            <a:fillRect/>
          </a:stretch>
        </p:blipFill>
        <p:spPr>
          <a:xfrm>
            <a:off x="3154376" y="4309143"/>
            <a:ext cx="4091111" cy="494658"/>
          </a:xfrm>
          <a:prstGeom prst="rect">
            <a:avLst/>
          </a:prstGeom>
        </p:spPr>
      </p:pic>
    </p:spTree>
    <p:extLst>
      <p:ext uri="{BB962C8B-B14F-4D97-AF65-F5344CB8AC3E}">
        <p14:creationId xmlns:p14="http://schemas.microsoft.com/office/powerpoint/2010/main" val="421997110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3186867" y="2762591"/>
            <a:ext cx="1980030"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蒸馏方式</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04</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extLst>
      <p:ext uri="{BB962C8B-B14F-4D97-AF65-F5344CB8AC3E}">
        <p14:creationId xmlns:p14="http://schemas.microsoft.com/office/powerpoint/2010/main" val="1276622231"/>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蒸馏方式</a:t>
            </a:r>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863990"/>
            <a:ext cx="8509001" cy="646331"/>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知识蒸馏一般可以分为</a:t>
            </a:r>
            <a:r>
              <a:rPr lang="zh-CN" altLang="en-US" b="1" dirty="0">
                <a:latin typeface="微软雅黑" panose="020B0503020204020204" pitchFamily="34" charset="-122"/>
                <a:ea typeface="微软雅黑" panose="020B0503020204020204" pitchFamily="34" charset="-122"/>
              </a:rPr>
              <a:t>离线蒸馏（</a:t>
            </a:r>
            <a:r>
              <a:rPr lang="en-US" altLang="zh-CN" b="1" dirty="0">
                <a:latin typeface="微软雅黑" panose="020B0503020204020204" pitchFamily="34" charset="-122"/>
                <a:ea typeface="微软雅黑" panose="020B0503020204020204" pitchFamily="34" charset="-122"/>
              </a:rPr>
              <a:t>Offline Distillation</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在线蒸馏（</a:t>
            </a:r>
            <a:r>
              <a:rPr lang="en-US" altLang="zh-CN" b="1" dirty="0">
                <a:latin typeface="微软雅黑" panose="020B0503020204020204" pitchFamily="34" charset="-122"/>
                <a:ea typeface="微软雅黑" panose="020B0503020204020204" pitchFamily="34" charset="-122"/>
              </a:rPr>
              <a:t>Online Distillation</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自蒸馏（</a:t>
            </a:r>
            <a:r>
              <a:rPr lang="en-US" altLang="zh-CN" b="1" dirty="0">
                <a:latin typeface="微软雅黑" panose="020B0503020204020204" pitchFamily="34" charset="-122"/>
                <a:ea typeface="微软雅黑" panose="020B0503020204020204" pitchFamily="34" charset="-122"/>
              </a:rPr>
              <a:t>Self-Distillation</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三类方式</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42B403C-7CE2-4162-B350-A82D7321177F}"/>
              </a:ext>
            </a:extLst>
          </p:cNvPr>
          <p:cNvPicPr>
            <a:picLocks noChangeAspect="1"/>
          </p:cNvPicPr>
          <p:nvPr/>
        </p:nvPicPr>
        <p:blipFill>
          <a:blip r:embed="rId2"/>
          <a:stretch>
            <a:fillRect/>
          </a:stretch>
        </p:blipFill>
        <p:spPr>
          <a:xfrm>
            <a:off x="2850961" y="1510321"/>
            <a:ext cx="3782298" cy="3506179"/>
          </a:xfrm>
          <a:prstGeom prst="rect">
            <a:avLst/>
          </a:prstGeom>
        </p:spPr>
      </p:pic>
    </p:spTree>
    <p:extLst>
      <p:ext uri="{BB962C8B-B14F-4D97-AF65-F5344CB8AC3E}">
        <p14:creationId xmlns:p14="http://schemas.microsoft.com/office/powerpoint/2010/main" val="3472467284"/>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离线蒸馏</a:t>
            </a:r>
          </a:p>
        </p:txBody>
      </p:sp>
      <p:sp>
        <p:nvSpPr>
          <p:cNvPr id="5" name="文本框 4">
            <a:extLst>
              <a:ext uri="{FF2B5EF4-FFF2-40B4-BE49-F238E27FC236}">
                <a16:creationId xmlns:a16="http://schemas.microsoft.com/office/drawing/2014/main" id="{71A3B54A-E7D7-4AED-8EFE-E257A55D22CF}"/>
              </a:ext>
            </a:extLst>
          </p:cNvPr>
          <p:cNvSpPr txBox="1"/>
          <p:nvPr/>
        </p:nvSpPr>
        <p:spPr>
          <a:xfrm>
            <a:off x="4504267" y="1606550"/>
            <a:ext cx="4639733" cy="2585323"/>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离线蒸馏是最常见的方法，即使用预先训练好的教师模型来指导学生模型。在这种方法中，教师模型首先在训练数据集上进行预先训练，然后再提取知识来训练学生模型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然而，离线蒸馏需要额外训练一个复杂的、庞大的教师。此外，教师和学生之间的性能差距始终存在，且学生往往对教师有极大的依赖</a:t>
            </a:r>
          </a:p>
        </p:txBody>
      </p:sp>
      <p:pic>
        <p:nvPicPr>
          <p:cNvPr id="3" name="图片 2">
            <a:extLst>
              <a:ext uri="{FF2B5EF4-FFF2-40B4-BE49-F238E27FC236}">
                <a16:creationId xmlns:a16="http://schemas.microsoft.com/office/drawing/2014/main" id="{0ABE5C9E-8D16-4599-ACD8-FD444F905C3D}"/>
              </a:ext>
            </a:extLst>
          </p:cNvPr>
          <p:cNvPicPr>
            <a:picLocks noChangeAspect="1"/>
          </p:cNvPicPr>
          <p:nvPr/>
        </p:nvPicPr>
        <p:blipFill>
          <a:blip r:embed="rId2"/>
          <a:stretch>
            <a:fillRect/>
          </a:stretch>
        </p:blipFill>
        <p:spPr>
          <a:xfrm>
            <a:off x="106755" y="2459682"/>
            <a:ext cx="4245112" cy="879057"/>
          </a:xfrm>
          <a:prstGeom prst="rect">
            <a:avLst/>
          </a:prstGeom>
        </p:spPr>
      </p:pic>
    </p:spTree>
    <p:extLst>
      <p:ext uri="{BB962C8B-B14F-4D97-AF65-F5344CB8AC3E}">
        <p14:creationId xmlns:p14="http://schemas.microsoft.com/office/powerpoint/2010/main" val="4006735718"/>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在线蒸馏</a:t>
            </a:r>
          </a:p>
        </p:txBody>
      </p:sp>
      <p:sp>
        <p:nvSpPr>
          <p:cNvPr id="5" name="文本框 4">
            <a:extLst>
              <a:ext uri="{FF2B5EF4-FFF2-40B4-BE49-F238E27FC236}">
                <a16:creationId xmlns:a16="http://schemas.microsoft.com/office/drawing/2014/main" id="{71A3B54A-E7D7-4AED-8EFE-E257A55D22CF}"/>
              </a:ext>
            </a:extLst>
          </p:cNvPr>
          <p:cNvSpPr txBox="1"/>
          <p:nvPr/>
        </p:nvSpPr>
        <p:spPr>
          <a:xfrm>
            <a:off x="4572000" y="2192297"/>
            <a:ext cx="4639733" cy="1477328"/>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在一些情况下没有大容量高性能教师模型的情况下，在线蒸馏在训练过程中同时更新教师模型和学生模型，使得整个知识蒸馏框架的训练过程是端到端的，</a:t>
            </a:r>
            <a:r>
              <a:rPr lang="zh-CN" altLang="en-US" b="0" i="0" dirty="0">
                <a:solidFill>
                  <a:srgbClr val="374151"/>
                </a:solidFill>
                <a:effectLst/>
                <a:latin typeface="Microsoft Yahei" panose="020B0503020204020204" pitchFamily="34" charset="-122"/>
                <a:ea typeface="Microsoft Yahei" panose="020B0503020204020204" pitchFamily="34" charset="-122"/>
              </a:rPr>
              <a:t>具有高效的并行计算能力</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BB70A18-AD80-4BDE-8843-9A2977CB21EC}"/>
              </a:ext>
            </a:extLst>
          </p:cNvPr>
          <p:cNvPicPr>
            <a:picLocks noChangeAspect="1"/>
          </p:cNvPicPr>
          <p:nvPr/>
        </p:nvPicPr>
        <p:blipFill>
          <a:blip r:embed="rId2"/>
          <a:stretch>
            <a:fillRect/>
          </a:stretch>
        </p:blipFill>
        <p:spPr>
          <a:xfrm>
            <a:off x="120653" y="2489774"/>
            <a:ext cx="4317998" cy="882374"/>
          </a:xfrm>
          <a:prstGeom prst="rect">
            <a:avLst/>
          </a:prstGeom>
        </p:spPr>
      </p:pic>
    </p:spTree>
    <p:extLst>
      <p:ext uri="{BB962C8B-B14F-4D97-AF65-F5344CB8AC3E}">
        <p14:creationId xmlns:p14="http://schemas.microsoft.com/office/powerpoint/2010/main" val="2536623888"/>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zh-CN" altLang="en-US" dirty="0"/>
              <a:t>自蒸馏</a:t>
            </a:r>
          </a:p>
        </p:txBody>
      </p:sp>
      <p:sp>
        <p:nvSpPr>
          <p:cNvPr id="5" name="文本框 4">
            <a:extLst>
              <a:ext uri="{FF2B5EF4-FFF2-40B4-BE49-F238E27FC236}">
                <a16:creationId xmlns:a16="http://schemas.microsoft.com/office/drawing/2014/main" id="{71A3B54A-E7D7-4AED-8EFE-E257A55D22CF}"/>
              </a:ext>
            </a:extLst>
          </p:cNvPr>
          <p:cNvSpPr txBox="1"/>
          <p:nvPr/>
        </p:nvSpPr>
        <p:spPr>
          <a:xfrm>
            <a:off x="4572000" y="1752188"/>
            <a:ext cx="3854450" cy="2031325"/>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在自蒸馏中，教师模型和学生模型使用的是同一个模型。例如，深度神经网络深层的知识可以用来训练浅层。它可以被视为在线蒸馏的一种特殊情况，并以多种方式实例化。此外，模型早期</a:t>
            </a:r>
            <a:r>
              <a:rPr lang="en-US" altLang="zh-CN" dirty="0">
                <a:latin typeface="微软雅黑" panose="020B0503020204020204" pitchFamily="34" charset="-122"/>
                <a:ea typeface="微软雅黑" panose="020B0503020204020204" pitchFamily="34" charset="-122"/>
              </a:rPr>
              <a:t>epoch</a:t>
            </a:r>
            <a:r>
              <a:rPr lang="zh-CN" altLang="en-US" dirty="0">
                <a:latin typeface="微软雅黑" panose="020B0503020204020204" pitchFamily="34" charset="-122"/>
                <a:ea typeface="微软雅黑" panose="020B0503020204020204" pitchFamily="34" charset="-122"/>
              </a:rPr>
              <a:t>学到的知识也可以用于在其后期</a:t>
            </a:r>
            <a:r>
              <a:rPr lang="en-US" altLang="zh-CN" dirty="0">
                <a:latin typeface="微软雅黑" panose="020B0503020204020204" pitchFamily="34" charset="-122"/>
                <a:ea typeface="微软雅黑" panose="020B0503020204020204" pitchFamily="34" charset="-122"/>
              </a:rPr>
              <a:t>epoch</a:t>
            </a:r>
            <a:r>
              <a:rPr lang="zh-CN" altLang="en-US" dirty="0">
                <a:latin typeface="微软雅黑" panose="020B0503020204020204" pitchFamily="34" charset="-122"/>
                <a:ea typeface="微软雅黑" panose="020B0503020204020204" pitchFamily="34" charset="-122"/>
              </a:rPr>
              <a:t>去训练模型</a:t>
            </a:r>
          </a:p>
        </p:txBody>
      </p:sp>
      <p:pic>
        <p:nvPicPr>
          <p:cNvPr id="6" name="图片 5">
            <a:extLst>
              <a:ext uri="{FF2B5EF4-FFF2-40B4-BE49-F238E27FC236}">
                <a16:creationId xmlns:a16="http://schemas.microsoft.com/office/drawing/2014/main" id="{3CF4C5E8-1CE0-46E0-BADC-D9CE9660D9CC}"/>
              </a:ext>
            </a:extLst>
          </p:cNvPr>
          <p:cNvPicPr>
            <a:picLocks noChangeAspect="1"/>
          </p:cNvPicPr>
          <p:nvPr/>
        </p:nvPicPr>
        <p:blipFill>
          <a:blip r:embed="rId2"/>
          <a:stretch>
            <a:fillRect/>
          </a:stretch>
        </p:blipFill>
        <p:spPr>
          <a:xfrm>
            <a:off x="643342" y="2011279"/>
            <a:ext cx="2404340" cy="1513141"/>
          </a:xfrm>
          <a:prstGeom prst="rect">
            <a:avLst/>
          </a:prstGeom>
        </p:spPr>
      </p:pic>
    </p:spTree>
    <p:extLst>
      <p:ext uri="{BB962C8B-B14F-4D97-AF65-F5344CB8AC3E}">
        <p14:creationId xmlns:p14="http://schemas.microsoft.com/office/powerpoint/2010/main" val="122477531"/>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3186867" y="2762591"/>
            <a:ext cx="1980030"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蒸馏算法</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05</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extLst>
      <p:ext uri="{BB962C8B-B14F-4D97-AF65-F5344CB8AC3E}">
        <p14:creationId xmlns:p14="http://schemas.microsoft.com/office/powerpoint/2010/main" val="786681771"/>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a:xfrm>
            <a:off x="302150" y="63636"/>
            <a:ext cx="5285850" cy="453221"/>
          </a:xfrm>
        </p:spPr>
        <p:txBody>
          <a:bodyPr/>
          <a:lstStyle/>
          <a:p>
            <a:r>
              <a:rPr lang="zh-CN" altLang="en-US" dirty="0"/>
              <a:t>如何有效地蒸馏</a:t>
            </a:r>
            <a:r>
              <a:rPr lang="en-US" altLang="zh-CN" dirty="0"/>
              <a:t>Transformer</a:t>
            </a:r>
            <a:r>
              <a:rPr lang="zh-CN" altLang="en-US" dirty="0"/>
              <a:t>模型</a:t>
            </a:r>
          </a:p>
        </p:txBody>
      </p:sp>
      <p:sp>
        <p:nvSpPr>
          <p:cNvPr id="7" name="箭头: 右 6">
            <a:extLst>
              <a:ext uri="{FF2B5EF4-FFF2-40B4-BE49-F238E27FC236}">
                <a16:creationId xmlns:a16="http://schemas.microsoft.com/office/drawing/2014/main" id="{CFDEA607-F9E0-49EE-97E9-42524DCCBED1}"/>
              </a:ext>
            </a:extLst>
          </p:cNvPr>
          <p:cNvSpPr/>
          <p:nvPr/>
        </p:nvSpPr>
        <p:spPr>
          <a:xfrm>
            <a:off x="4475723" y="2876090"/>
            <a:ext cx="192554" cy="203960"/>
          </a:xfrm>
          <a:prstGeom prst="rightArrow">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 name="图片 7">
            <a:extLst>
              <a:ext uri="{FF2B5EF4-FFF2-40B4-BE49-F238E27FC236}">
                <a16:creationId xmlns:a16="http://schemas.microsoft.com/office/drawing/2014/main" id="{3B2F44D4-97F1-4A1B-83F6-6BE4628E41E0}"/>
              </a:ext>
            </a:extLst>
          </p:cNvPr>
          <p:cNvPicPr>
            <a:picLocks noChangeAspect="1"/>
          </p:cNvPicPr>
          <p:nvPr/>
        </p:nvPicPr>
        <p:blipFill>
          <a:blip r:embed="rId2"/>
          <a:stretch>
            <a:fillRect/>
          </a:stretch>
        </p:blipFill>
        <p:spPr>
          <a:xfrm>
            <a:off x="78598" y="1785336"/>
            <a:ext cx="4219082" cy="2430769"/>
          </a:xfrm>
          <a:prstGeom prst="rect">
            <a:avLst/>
          </a:prstGeom>
        </p:spPr>
      </p:pic>
      <p:pic>
        <p:nvPicPr>
          <p:cNvPr id="9" name="图片 8">
            <a:extLst>
              <a:ext uri="{FF2B5EF4-FFF2-40B4-BE49-F238E27FC236}">
                <a16:creationId xmlns:a16="http://schemas.microsoft.com/office/drawing/2014/main" id="{0FEF80BE-AED8-43AD-A790-C409DAAE2E4D}"/>
              </a:ext>
            </a:extLst>
          </p:cNvPr>
          <p:cNvPicPr>
            <a:picLocks noChangeAspect="1"/>
          </p:cNvPicPr>
          <p:nvPr/>
        </p:nvPicPr>
        <p:blipFill>
          <a:blip r:embed="rId3"/>
          <a:stretch>
            <a:fillRect/>
          </a:stretch>
        </p:blipFill>
        <p:spPr>
          <a:xfrm>
            <a:off x="4737125" y="1785335"/>
            <a:ext cx="4219083" cy="2430770"/>
          </a:xfrm>
          <a:prstGeom prst="rect">
            <a:avLst/>
          </a:prstGeom>
        </p:spPr>
      </p:pic>
    </p:spTree>
    <p:extLst>
      <p:ext uri="{BB962C8B-B14F-4D97-AF65-F5344CB8AC3E}">
        <p14:creationId xmlns:p14="http://schemas.microsoft.com/office/powerpoint/2010/main" val="2556489442"/>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a:xfrm>
            <a:off x="302150" y="63636"/>
            <a:ext cx="5285850" cy="453221"/>
          </a:xfrm>
        </p:spPr>
        <p:txBody>
          <a:bodyPr/>
          <a:lstStyle/>
          <a:p>
            <a:r>
              <a:rPr lang="zh-CN" altLang="en-US" dirty="0"/>
              <a:t>如何有效地蒸馏</a:t>
            </a:r>
            <a:r>
              <a:rPr lang="en-US" altLang="zh-CN" dirty="0"/>
              <a:t>Transformer</a:t>
            </a:r>
            <a:r>
              <a:rPr lang="zh-CN" altLang="en-US" dirty="0"/>
              <a:t>模型</a:t>
            </a:r>
          </a:p>
        </p:txBody>
      </p:sp>
      <p:sp>
        <p:nvSpPr>
          <p:cNvPr id="10" name="文本框 9">
            <a:extLst>
              <a:ext uri="{FF2B5EF4-FFF2-40B4-BE49-F238E27FC236}">
                <a16:creationId xmlns:a16="http://schemas.microsoft.com/office/drawing/2014/main" id="{A9EA72E4-15E8-4852-9991-19DD750CB998}"/>
              </a:ext>
            </a:extLst>
          </p:cNvPr>
          <p:cNvSpPr txBox="1"/>
          <p:nvPr/>
        </p:nvSpPr>
        <p:spPr>
          <a:xfrm>
            <a:off x="351366" y="863990"/>
            <a:ext cx="8509001" cy="923330"/>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直接应用知识蒸馏到复杂的</a:t>
            </a:r>
            <a:r>
              <a:rPr lang="en-US" altLang="zh-CN" dirty="0">
                <a:latin typeface="微软雅黑" panose="020B0503020204020204" pitchFamily="34" charset="-122"/>
                <a:ea typeface="微软雅黑" panose="020B0503020204020204" pitchFamily="34" charset="-122"/>
              </a:rPr>
              <a:t>Transformer</a:t>
            </a:r>
            <a:r>
              <a:rPr lang="zh-CN" altLang="en-US" dirty="0">
                <a:latin typeface="微软雅黑" panose="020B0503020204020204" pitchFamily="34" charset="-122"/>
                <a:ea typeface="微软雅黑" panose="020B0503020204020204" pitchFamily="34" charset="-122"/>
              </a:rPr>
              <a:t>模型上通常无法取得满意的性能，因为每个</a:t>
            </a:r>
            <a:r>
              <a:rPr lang="en-US" altLang="zh-CN" dirty="0">
                <a:latin typeface="微软雅黑" panose="020B0503020204020204" pitchFamily="34" charset="-122"/>
                <a:ea typeface="微软雅黑" panose="020B0503020204020204" pitchFamily="34" charset="-122"/>
              </a:rPr>
              <a:t>Transformer</a:t>
            </a:r>
            <a:r>
              <a:rPr lang="zh-CN" altLang="en-US" dirty="0">
                <a:latin typeface="微软雅黑" panose="020B0503020204020204" pitchFamily="34" charset="-122"/>
                <a:ea typeface="微软雅黑" panose="020B0503020204020204" pitchFamily="34" charset="-122"/>
              </a:rPr>
              <a:t>块除了全连接层外还包含多头</a:t>
            </a: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块，因此仅学习输出概率分布是不够的，还需要蒸馏更复杂的知识</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C7B89F7-575B-495D-A616-2B23DEF3CAE5}"/>
              </a:ext>
            </a:extLst>
          </p:cNvPr>
          <p:cNvPicPr>
            <a:picLocks noChangeAspect="1"/>
          </p:cNvPicPr>
          <p:nvPr/>
        </p:nvPicPr>
        <p:blipFill>
          <a:blip r:embed="rId2"/>
          <a:stretch>
            <a:fillRect/>
          </a:stretch>
        </p:blipFill>
        <p:spPr>
          <a:xfrm>
            <a:off x="245236" y="2571750"/>
            <a:ext cx="1588735" cy="841491"/>
          </a:xfrm>
          <a:prstGeom prst="rect">
            <a:avLst/>
          </a:prstGeom>
        </p:spPr>
      </p:pic>
      <p:pic>
        <p:nvPicPr>
          <p:cNvPr id="4" name="图片 3">
            <a:extLst>
              <a:ext uri="{FF2B5EF4-FFF2-40B4-BE49-F238E27FC236}">
                <a16:creationId xmlns:a16="http://schemas.microsoft.com/office/drawing/2014/main" id="{BAC69F7C-213A-4816-9951-9382AC38D15C}"/>
              </a:ext>
            </a:extLst>
          </p:cNvPr>
          <p:cNvPicPr>
            <a:picLocks noChangeAspect="1"/>
          </p:cNvPicPr>
          <p:nvPr/>
        </p:nvPicPr>
        <p:blipFill>
          <a:blip r:embed="rId3"/>
          <a:stretch>
            <a:fillRect/>
          </a:stretch>
        </p:blipFill>
        <p:spPr>
          <a:xfrm>
            <a:off x="2260600" y="2395716"/>
            <a:ext cx="1884771" cy="1403732"/>
          </a:xfrm>
          <a:prstGeom prst="rect">
            <a:avLst/>
          </a:prstGeom>
        </p:spPr>
      </p:pic>
      <p:pic>
        <p:nvPicPr>
          <p:cNvPr id="5" name="图片 4">
            <a:extLst>
              <a:ext uri="{FF2B5EF4-FFF2-40B4-BE49-F238E27FC236}">
                <a16:creationId xmlns:a16="http://schemas.microsoft.com/office/drawing/2014/main" id="{C7715856-2E17-4D73-ABFF-D73894300A24}"/>
              </a:ext>
            </a:extLst>
          </p:cNvPr>
          <p:cNvPicPr>
            <a:picLocks noChangeAspect="1"/>
          </p:cNvPicPr>
          <p:nvPr/>
        </p:nvPicPr>
        <p:blipFill>
          <a:blip r:embed="rId4"/>
          <a:stretch>
            <a:fillRect/>
          </a:stretch>
        </p:blipFill>
        <p:spPr>
          <a:xfrm>
            <a:off x="4572000" y="2375536"/>
            <a:ext cx="1947717" cy="1490661"/>
          </a:xfrm>
          <a:prstGeom prst="rect">
            <a:avLst/>
          </a:prstGeom>
        </p:spPr>
      </p:pic>
      <p:pic>
        <p:nvPicPr>
          <p:cNvPr id="6" name="图片 5">
            <a:extLst>
              <a:ext uri="{FF2B5EF4-FFF2-40B4-BE49-F238E27FC236}">
                <a16:creationId xmlns:a16="http://schemas.microsoft.com/office/drawing/2014/main" id="{4544E617-A845-4465-8771-6C2FD375F3C4}"/>
              </a:ext>
            </a:extLst>
          </p:cNvPr>
          <p:cNvPicPr>
            <a:picLocks noChangeAspect="1"/>
          </p:cNvPicPr>
          <p:nvPr/>
        </p:nvPicPr>
        <p:blipFill>
          <a:blip r:embed="rId5"/>
          <a:stretch>
            <a:fillRect/>
          </a:stretch>
        </p:blipFill>
        <p:spPr>
          <a:xfrm>
            <a:off x="6946346" y="2395716"/>
            <a:ext cx="1958021" cy="1496423"/>
          </a:xfrm>
          <a:prstGeom prst="rect">
            <a:avLst/>
          </a:prstGeom>
        </p:spPr>
      </p:pic>
      <p:sp>
        <p:nvSpPr>
          <p:cNvPr id="11" name="文本框 10">
            <a:extLst>
              <a:ext uri="{FF2B5EF4-FFF2-40B4-BE49-F238E27FC236}">
                <a16:creationId xmlns:a16="http://schemas.microsoft.com/office/drawing/2014/main" id="{63E6B5C5-2337-4DF0-9E19-AE1A56CD8DD7}"/>
              </a:ext>
            </a:extLst>
          </p:cNvPr>
          <p:cNvSpPr txBox="1"/>
          <p:nvPr/>
        </p:nvSpPr>
        <p:spPr>
          <a:xfrm>
            <a:off x="2464838" y="3892139"/>
            <a:ext cx="1385802"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蒸馏输出概率分布</a:t>
            </a:r>
          </a:p>
        </p:txBody>
      </p:sp>
      <p:sp>
        <p:nvSpPr>
          <p:cNvPr id="12" name="文本框 11">
            <a:extLst>
              <a:ext uri="{FF2B5EF4-FFF2-40B4-BE49-F238E27FC236}">
                <a16:creationId xmlns:a16="http://schemas.microsoft.com/office/drawing/2014/main" id="{2064D85A-3997-4733-8CD1-3B8846F9812C}"/>
              </a:ext>
            </a:extLst>
          </p:cNvPr>
          <p:cNvSpPr txBox="1"/>
          <p:nvPr/>
        </p:nvSpPr>
        <p:spPr>
          <a:xfrm>
            <a:off x="4852957" y="3926840"/>
            <a:ext cx="1385802"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蒸馏</a:t>
            </a:r>
            <a:r>
              <a:rPr lang="en-US" altLang="zh-CN" sz="1100" dirty="0">
                <a:latin typeface="微软雅黑" panose="020B0503020204020204" pitchFamily="34" charset="-122"/>
                <a:ea typeface="微软雅黑" panose="020B0503020204020204" pitchFamily="34" charset="-122"/>
              </a:rPr>
              <a:t>Hidden states</a:t>
            </a:r>
            <a:endParaRPr lang="zh-CN" altLang="en-US" sz="11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7EF16E7-4BA9-4DEA-9C02-FF3F15B807E6}"/>
              </a:ext>
            </a:extLst>
          </p:cNvPr>
          <p:cNvSpPr txBox="1"/>
          <p:nvPr/>
        </p:nvSpPr>
        <p:spPr>
          <a:xfrm>
            <a:off x="7302036" y="3926840"/>
            <a:ext cx="1385802"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蒸馏</a:t>
            </a:r>
            <a:r>
              <a:rPr lang="en-US" altLang="zh-CN" sz="1100" dirty="0">
                <a:latin typeface="微软雅黑" panose="020B0503020204020204" pitchFamily="34" charset="-122"/>
                <a:ea typeface="微软雅黑" panose="020B0503020204020204" pitchFamily="34" charset="-122"/>
              </a:rPr>
              <a:t>Attentions</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8468587"/>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DistilBERT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572000" y="1445716"/>
            <a:ext cx="4240682" cy="2308324"/>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与教师模型（</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）类似，在预训练期间，学生（</a:t>
            </a: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）通过预测掩码语言建模任务来学习语言。在对某个</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进行预测后，将预测的概率分布与教师模型的独热编码概率分布进行比较，以学习教师模型的语言建模能力</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461665"/>
          </a:xfrm>
          <a:prstGeom prst="rect">
            <a:avLst/>
          </a:prstGeom>
          <a:noFill/>
        </p:spPr>
        <p:txBody>
          <a:bodyPr wrap="square">
            <a:spAutoFit/>
          </a:bodyPr>
          <a:lstStyle/>
          <a:p>
            <a:pPr algn="ctr"/>
            <a:r>
              <a:rPr lang="en-US" altLang="zh-CN" sz="1200" dirty="0"/>
              <a:t>Victor </a:t>
            </a:r>
            <a:r>
              <a:rPr lang="en-US" altLang="zh-CN" sz="1200" dirty="0" err="1"/>
              <a:t>Sanh</a:t>
            </a:r>
            <a:r>
              <a:rPr lang="en-US" altLang="zh-CN" sz="1200" dirty="0"/>
              <a:t>, Lysandre Debut, Julien </a:t>
            </a:r>
            <a:r>
              <a:rPr lang="en-US" altLang="zh-CN" sz="1200" dirty="0" err="1"/>
              <a:t>Chaumond</a:t>
            </a:r>
            <a:r>
              <a:rPr lang="en-US" altLang="zh-CN" sz="1200" dirty="0"/>
              <a:t>, Thomas. 2019. </a:t>
            </a:r>
            <a:r>
              <a:rPr lang="en-US" altLang="zh-CN" sz="1200" dirty="0" err="1"/>
              <a:t>DistilBERT</a:t>
            </a:r>
            <a:r>
              <a:rPr lang="en-US" altLang="zh-CN" sz="1200" dirty="0"/>
              <a:t>, a distilled version of BERT: smaller, faster, cheaper and lighter. </a:t>
            </a:r>
            <a:r>
              <a:rPr lang="en-US" altLang="zh-CN" sz="1200" dirty="0" err="1"/>
              <a:t>arXiv</a:t>
            </a:r>
            <a:r>
              <a:rPr lang="en-US" altLang="zh-CN" sz="1200" dirty="0"/>
              <a:t> preprint </a:t>
            </a:r>
            <a:r>
              <a:rPr lang="en-US" altLang="zh-CN" sz="1200" dirty="0" err="1"/>
              <a:t>arXiv</a:t>
            </a:r>
            <a:r>
              <a:rPr lang="en-US" altLang="zh-CN" sz="1200" dirty="0"/>
              <a:t>: 1910.01108</a:t>
            </a:r>
            <a:r>
              <a:rPr lang="en-US" altLang="zh-CN" sz="1200" i="1" dirty="0"/>
              <a:t>.</a:t>
            </a:r>
            <a:endParaRPr lang="zh-TW" altLang="en-US" sz="1200" dirty="0"/>
          </a:p>
        </p:txBody>
      </p:sp>
      <p:pic>
        <p:nvPicPr>
          <p:cNvPr id="4" name="图片 3">
            <a:extLst>
              <a:ext uri="{FF2B5EF4-FFF2-40B4-BE49-F238E27FC236}">
                <a16:creationId xmlns:a16="http://schemas.microsoft.com/office/drawing/2014/main" id="{0A64A1F4-4ED4-4F5D-A8AB-0131F33C2E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03" t="4241" r="23303" b="-3709"/>
          <a:stretch/>
        </p:blipFill>
        <p:spPr>
          <a:xfrm>
            <a:off x="617110" y="1153161"/>
            <a:ext cx="3421294" cy="3640176"/>
          </a:xfrm>
          <a:prstGeom prst="rect">
            <a:avLst/>
          </a:prstGeom>
        </p:spPr>
      </p:pic>
      <p:sp>
        <p:nvSpPr>
          <p:cNvPr id="9" name="文本框 8">
            <a:extLst>
              <a:ext uri="{FF2B5EF4-FFF2-40B4-BE49-F238E27FC236}">
                <a16:creationId xmlns:a16="http://schemas.microsoft.com/office/drawing/2014/main" id="{001B18D2-3361-40D8-99D0-175A3FF5C157}"/>
              </a:ext>
            </a:extLst>
          </p:cNvPr>
          <p:cNvSpPr txBox="1"/>
          <p:nvPr/>
        </p:nvSpPr>
        <p:spPr>
          <a:xfrm>
            <a:off x="351366" y="863990"/>
            <a:ext cx="8509001" cy="369332"/>
          </a:xfrm>
          <a:prstGeom prst="rect">
            <a:avLst/>
          </a:prstGeom>
          <a:noFill/>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掩码语言建模损失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88488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973" y="2086897"/>
            <a:ext cx="4669265" cy="1407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KSO_Shape"/>
          <p:cNvSpPr/>
          <p:nvPr/>
        </p:nvSpPr>
        <p:spPr bwMode="auto">
          <a:xfrm>
            <a:off x="1181090" y="2204736"/>
            <a:ext cx="990421" cy="1171573"/>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2"/>
              </a:solidFill>
            </a:endParaRPr>
          </a:p>
        </p:txBody>
      </p:sp>
      <p:sp>
        <p:nvSpPr>
          <p:cNvPr id="7" name="文本框 1"/>
          <p:cNvSpPr>
            <a:spLocks noChangeArrowheads="1"/>
          </p:cNvSpPr>
          <p:nvPr/>
        </p:nvSpPr>
        <p:spPr bwMode="auto">
          <a:xfrm>
            <a:off x="3150183" y="2790522"/>
            <a:ext cx="1980030" cy="584775"/>
          </a:xfrm>
          <a:prstGeom prst="rect">
            <a:avLst/>
          </a:prstGeom>
          <a:noFill/>
          <a:ln>
            <a:noFill/>
          </a:ln>
        </p:spPr>
        <p:txBody>
          <a:bodyPr wrap="none">
            <a:spAutoFit/>
          </a:bodyPr>
          <a:lstStyle/>
          <a:p>
            <a:pPr algn="ctr">
              <a:defRPr/>
            </a:pPr>
            <a:r>
              <a:rPr lang="zh-CN" altLang="en-US" sz="3200" b="1" spc="300" dirty="0">
                <a:solidFill>
                  <a:srgbClr val="8FAADC"/>
                </a:solidFill>
                <a:latin typeface="微软雅黑" panose="020B0503020204020204" pitchFamily="34" charset="-122"/>
                <a:ea typeface="微软雅黑" panose="020B0503020204020204" pitchFamily="34" charset="-122"/>
                <a:sym typeface="微软雅黑" panose="020B0503020204020204" pitchFamily="34" charset="-122"/>
              </a:rPr>
              <a:t>知识蒸馏</a:t>
            </a:r>
          </a:p>
        </p:txBody>
      </p:sp>
      <p:sp>
        <p:nvSpPr>
          <p:cNvPr id="8" name="文本框 17"/>
          <p:cNvSpPr txBox="1">
            <a:spLocks noChangeArrowheads="1"/>
          </p:cNvSpPr>
          <p:nvPr/>
        </p:nvSpPr>
        <p:spPr bwMode="auto">
          <a:xfrm>
            <a:off x="3837501" y="2061230"/>
            <a:ext cx="681597" cy="523220"/>
          </a:xfrm>
          <a:prstGeom prst="rect">
            <a:avLst/>
          </a:prstGeom>
          <a:noFill/>
          <a:ln>
            <a:noFill/>
          </a:ln>
        </p:spPr>
        <p:txBody>
          <a:bodyPr wrap="none">
            <a:spAutoFit/>
          </a:bodyPr>
          <a:lstStyle/>
          <a:p>
            <a:pPr algn="ctr">
              <a:defRPr/>
            </a:pPr>
            <a:r>
              <a:rPr lang="en-US" altLang="zh-CN" sz="2800" spc="300" dirty="0">
                <a:solidFill>
                  <a:srgbClr val="8FAADC"/>
                </a:solidFill>
                <a:latin typeface="微软雅黑" panose="020B0503020204020204" pitchFamily="34" charset="-122"/>
                <a:ea typeface="微软雅黑" panose="020B0503020204020204" pitchFamily="34" charset="-122"/>
              </a:rPr>
              <a:t>01</a:t>
            </a:r>
            <a:endParaRPr lang="zh-CN" altLang="en-US" sz="2800" spc="300" dirty="0">
              <a:solidFill>
                <a:srgbClr val="8FAADC"/>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3194050" y="2673520"/>
            <a:ext cx="18923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7331972" y="0"/>
            <a:ext cx="1545328" cy="1494586"/>
          </a:xfrm>
          <a:prstGeom prst="rect">
            <a:avLst/>
          </a:prstGeom>
          <a:ln>
            <a:noFill/>
          </a:ln>
          <a:effectLst>
            <a:softEdge rad="112500"/>
          </a:effectLst>
        </p:spPr>
      </p:pic>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DistilBERT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572000" y="1445716"/>
            <a:ext cx="4240682" cy="3139321"/>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仅使用学生损失来训练学生模型是不够的，因为其 </a:t>
            </a:r>
            <a:r>
              <a:rPr lang="en-US" altLang="zh-CN" dirty="0">
                <a:latin typeface="微软雅黑" panose="020B0503020204020204" pitchFamily="34" charset="-122"/>
                <a:ea typeface="微软雅黑" panose="020B0503020204020204" pitchFamily="34" charset="-122"/>
              </a:rPr>
              <a:t>softmax </a:t>
            </a:r>
            <a:r>
              <a:rPr lang="zh-CN" altLang="en-US" dirty="0">
                <a:latin typeface="微软雅黑" panose="020B0503020204020204" pitchFamily="34" charset="-122"/>
                <a:ea typeface="微软雅黑" panose="020B0503020204020204" pitchFamily="34" charset="-122"/>
              </a:rPr>
              <a:t>变换中的温度 </a:t>
            </a:r>
            <a:r>
              <a:rPr lang="en-US" altLang="zh-CN" dirty="0">
                <a:latin typeface="微软雅黑" panose="020B0503020204020204" pitchFamily="34" charset="-122"/>
                <a:ea typeface="微软雅黑" panose="020B0503020204020204" pitchFamily="34" charset="-122"/>
              </a:rPr>
              <a:t>T=1</a:t>
            </a:r>
            <a:r>
              <a:rPr lang="zh-CN" altLang="en-US" dirty="0">
                <a:latin typeface="微软雅黑" panose="020B0503020204020204" pitchFamily="34" charset="-122"/>
                <a:ea typeface="微软雅黑" panose="020B0503020204020204" pitchFamily="34" charset="-122"/>
              </a:rPr>
              <a:t>，很可能会排除除一个标签之外的所有有效标签，并使概率分布接近</a:t>
            </a:r>
            <a:r>
              <a:rPr lang="en-US" altLang="zh-CN" dirty="0">
                <a:latin typeface="微软雅黑" panose="020B0503020204020204" pitchFamily="34" charset="-122"/>
                <a:ea typeface="微软雅黑" panose="020B0503020204020204" pitchFamily="34" charset="-122"/>
              </a:rPr>
              <a:t>one-hot </a:t>
            </a:r>
            <a:r>
              <a:rPr lang="zh-CN" altLang="en-US" dirty="0">
                <a:latin typeface="微软雅黑" panose="020B0503020204020204" pitchFamily="34" charset="-122"/>
                <a:ea typeface="微软雅黑" panose="020B0503020204020204" pitchFamily="34" charset="-122"/>
              </a:rPr>
              <a:t>编码分布。这导致学生模型可以学习的潜在有用信息的丢失，从而使其多样性降低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为此，引入了蒸馏损失，其中</a:t>
            </a:r>
            <a:r>
              <a:rPr lang="en-US" altLang="zh-CN" dirty="0">
                <a:latin typeface="微软雅黑" panose="020B0503020204020204" pitchFamily="34" charset="-122"/>
                <a:ea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rPr>
              <a:t>概率是在温度</a:t>
            </a:r>
            <a:r>
              <a:rPr lang="en-US" altLang="zh-CN" dirty="0">
                <a:latin typeface="微软雅黑" panose="020B0503020204020204" pitchFamily="34" charset="-122"/>
                <a:ea typeface="微软雅黑" panose="020B0503020204020204" pitchFamily="34" charset="-122"/>
              </a:rPr>
              <a:t>T &gt; 1</a:t>
            </a:r>
            <a:r>
              <a:rPr lang="zh-CN" altLang="en-US" dirty="0">
                <a:latin typeface="微软雅黑" panose="020B0503020204020204" pitchFamily="34" charset="-122"/>
                <a:ea typeface="微软雅黑" panose="020B0503020204020204" pitchFamily="34" charset="-122"/>
              </a:rPr>
              <a:t>的情况下计算的，从而可以平滑地对齐概率，从而考虑学生的几个可能的答案</a:t>
            </a: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461665"/>
          </a:xfrm>
          <a:prstGeom prst="rect">
            <a:avLst/>
          </a:prstGeom>
          <a:noFill/>
        </p:spPr>
        <p:txBody>
          <a:bodyPr wrap="square">
            <a:spAutoFit/>
          </a:bodyPr>
          <a:lstStyle/>
          <a:p>
            <a:pPr algn="ctr"/>
            <a:r>
              <a:rPr lang="en-US" altLang="zh-CN" sz="1200" dirty="0"/>
              <a:t>Victor </a:t>
            </a:r>
            <a:r>
              <a:rPr lang="en-US" altLang="zh-CN" sz="1200" dirty="0" err="1"/>
              <a:t>Sanh</a:t>
            </a:r>
            <a:r>
              <a:rPr lang="en-US" altLang="zh-CN" sz="1200" dirty="0"/>
              <a:t>, Lysandre Debut, Julien </a:t>
            </a:r>
            <a:r>
              <a:rPr lang="en-US" altLang="zh-CN" sz="1200" dirty="0" err="1"/>
              <a:t>Chaumond</a:t>
            </a:r>
            <a:r>
              <a:rPr lang="en-US" altLang="zh-CN" sz="1200" dirty="0"/>
              <a:t>, Thomas. 2019. </a:t>
            </a:r>
            <a:r>
              <a:rPr lang="en-US" altLang="zh-CN" sz="1200" dirty="0" err="1"/>
              <a:t>DistilBERT</a:t>
            </a:r>
            <a:r>
              <a:rPr lang="en-US" altLang="zh-CN" sz="1200" dirty="0"/>
              <a:t>, a distilled version of BERT: smaller, faster, cheaper and lighter. </a:t>
            </a:r>
            <a:r>
              <a:rPr lang="en-US" altLang="zh-CN" sz="1200" dirty="0" err="1"/>
              <a:t>arXiv</a:t>
            </a:r>
            <a:r>
              <a:rPr lang="en-US" altLang="zh-CN" sz="1200" dirty="0"/>
              <a:t> preprint </a:t>
            </a:r>
            <a:r>
              <a:rPr lang="en-US" altLang="zh-CN" sz="1200" dirty="0" err="1"/>
              <a:t>arXiv</a:t>
            </a:r>
            <a:r>
              <a:rPr lang="en-US" altLang="zh-CN" sz="1200" dirty="0"/>
              <a:t>: 1910.01108</a:t>
            </a:r>
            <a:r>
              <a:rPr lang="en-US" altLang="zh-CN" sz="1200" i="1" dirty="0"/>
              <a:t>.</a:t>
            </a:r>
            <a:endParaRPr lang="zh-TW" altLang="en-US" sz="1200" dirty="0"/>
          </a:p>
        </p:txBody>
      </p:sp>
      <p:sp>
        <p:nvSpPr>
          <p:cNvPr id="9" name="文本框 8">
            <a:extLst>
              <a:ext uri="{FF2B5EF4-FFF2-40B4-BE49-F238E27FC236}">
                <a16:creationId xmlns:a16="http://schemas.microsoft.com/office/drawing/2014/main" id="{001B18D2-3361-40D8-99D0-175A3FF5C157}"/>
              </a:ext>
            </a:extLst>
          </p:cNvPr>
          <p:cNvSpPr txBox="1"/>
          <p:nvPr/>
        </p:nvSpPr>
        <p:spPr>
          <a:xfrm>
            <a:off x="351366" y="863990"/>
            <a:ext cx="8509001" cy="369332"/>
          </a:xfrm>
          <a:prstGeom prst="rect">
            <a:avLst/>
          </a:prstGeom>
          <a:noFill/>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蒸馏损失</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8041AA7-8807-4122-8E48-2C095974E7F5}"/>
              </a:ext>
            </a:extLst>
          </p:cNvPr>
          <p:cNvPicPr>
            <a:picLocks noChangeAspect="1"/>
          </p:cNvPicPr>
          <p:nvPr/>
        </p:nvPicPr>
        <p:blipFill rotWithShape="1">
          <a:blip r:embed="rId2">
            <a:extLst>
              <a:ext uri="{28A0092B-C50C-407E-A947-70E740481C1C}">
                <a14:useLocalDpi xmlns:a14="http://schemas.microsoft.com/office/drawing/2010/main" val="0"/>
              </a:ext>
            </a:extLst>
          </a:blip>
          <a:srcRect l="18564" r="29443"/>
          <a:stretch/>
        </p:blipFill>
        <p:spPr>
          <a:xfrm>
            <a:off x="503582" y="1283791"/>
            <a:ext cx="3111264" cy="3398044"/>
          </a:xfrm>
          <a:prstGeom prst="rect">
            <a:avLst/>
          </a:prstGeom>
        </p:spPr>
      </p:pic>
    </p:spTree>
    <p:extLst>
      <p:ext uri="{BB962C8B-B14F-4D97-AF65-F5344CB8AC3E}">
        <p14:creationId xmlns:p14="http://schemas.microsoft.com/office/powerpoint/2010/main" val="15166467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DistilBERT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605865" y="1580455"/>
            <a:ext cx="4240682"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在隐藏状态嵌入之间增加余弦相似性损失是有益的，这样学生可以构建与教师类似的嵌入。为在模型的两个空间中保留嵌入之间的相同关系打开了大门。</a:t>
            </a: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461665"/>
          </a:xfrm>
          <a:prstGeom prst="rect">
            <a:avLst/>
          </a:prstGeom>
          <a:noFill/>
        </p:spPr>
        <p:txBody>
          <a:bodyPr wrap="square">
            <a:spAutoFit/>
          </a:bodyPr>
          <a:lstStyle/>
          <a:p>
            <a:pPr algn="ctr"/>
            <a:r>
              <a:rPr lang="en-US" altLang="zh-CN" sz="1200" dirty="0"/>
              <a:t>Victor </a:t>
            </a:r>
            <a:r>
              <a:rPr lang="en-US" altLang="zh-CN" sz="1200" dirty="0" err="1"/>
              <a:t>Sanh</a:t>
            </a:r>
            <a:r>
              <a:rPr lang="en-US" altLang="zh-CN" sz="1200" dirty="0"/>
              <a:t>, Lysandre Debut, Julien </a:t>
            </a:r>
            <a:r>
              <a:rPr lang="en-US" altLang="zh-CN" sz="1200" dirty="0" err="1"/>
              <a:t>Chaumond</a:t>
            </a:r>
            <a:r>
              <a:rPr lang="en-US" altLang="zh-CN" sz="1200" dirty="0"/>
              <a:t>, Thomas. 2019. </a:t>
            </a:r>
            <a:r>
              <a:rPr lang="en-US" altLang="zh-CN" sz="1200" dirty="0" err="1"/>
              <a:t>DistilBERT</a:t>
            </a:r>
            <a:r>
              <a:rPr lang="en-US" altLang="zh-CN" sz="1200" dirty="0"/>
              <a:t>, a distilled version of BERT: smaller, faster, cheaper and lighter. </a:t>
            </a:r>
            <a:r>
              <a:rPr lang="en-US" altLang="zh-CN" sz="1200" dirty="0" err="1"/>
              <a:t>arXiv</a:t>
            </a:r>
            <a:r>
              <a:rPr lang="en-US" altLang="zh-CN" sz="1200" dirty="0"/>
              <a:t> preprint </a:t>
            </a:r>
            <a:r>
              <a:rPr lang="en-US" altLang="zh-CN" sz="1200" dirty="0" err="1"/>
              <a:t>arXiv</a:t>
            </a:r>
            <a:r>
              <a:rPr lang="en-US" altLang="zh-CN" sz="1200" dirty="0"/>
              <a:t>: 1910.01108</a:t>
            </a:r>
            <a:r>
              <a:rPr lang="en-US" altLang="zh-CN" sz="1200" i="1" dirty="0"/>
              <a:t>.</a:t>
            </a:r>
            <a:endParaRPr lang="zh-TW" altLang="en-US" sz="1200" dirty="0"/>
          </a:p>
        </p:txBody>
      </p:sp>
      <p:sp>
        <p:nvSpPr>
          <p:cNvPr id="9" name="文本框 8">
            <a:extLst>
              <a:ext uri="{FF2B5EF4-FFF2-40B4-BE49-F238E27FC236}">
                <a16:creationId xmlns:a16="http://schemas.microsoft.com/office/drawing/2014/main" id="{001B18D2-3361-40D8-99D0-175A3FF5C157}"/>
              </a:ext>
            </a:extLst>
          </p:cNvPr>
          <p:cNvSpPr txBox="1"/>
          <p:nvPr/>
        </p:nvSpPr>
        <p:spPr>
          <a:xfrm>
            <a:off x="351366" y="863990"/>
            <a:ext cx="8509001" cy="369332"/>
          </a:xfrm>
          <a:prstGeom prst="rect">
            <a:avLst/>
          </a:prstGeom>
          <a:noFill/>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3. Embedding</a:t>
            </a:r>
            <a:r>
              <a:rPr lang="zh-CN" altLang="en-US" dirty="0">
                <a:latin typeface="微软雅黑" panose="020B0503020204020204" pitchFamily="34" charset="-122"/>
                <a:ea typeface="微软雅黑" panose="020B0503020204020204" pitchFamily="34" charset="-122"/>
              </a:rPr>
              <a:t>相似性损失</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BED010-F81D-49EC-A399-4BE2FE7E7637}"/>
              </a:ext>
            </a:extLst>
          </p:cNvPr>
          <p:cNvPicPr>
            <a:picLocks noChangeAspect="1"/>
          </p:cNvPicPr>
          <p:nvPr/>
        </p:nvPicPr>
        <p:blipFill rotWithShape="1">
          <a:blip r:embed="rId2">
            <a:extLst>
              <a:ext uri="{28A0092B-C50C-407E-A947-70E740481C1C}">
                <a14:useLocalDpi xmlns:a14="http://schemas.microsoft.com/office/drawing/2010/main" val="0"/>
              </a:ext>
            </a:extLst>
          </a:blip>
          <a:srcRect l="18551" r="27500"/>
          <a:stretch/>
        </p:blipFill>
        <p:spPr>
          <a:xfrm>
            <a:off x="226508" y="1696278"/>
            <a:ext cx="4163274" cy="2502518"/>
          </a:xfrm>
          <a:prstGeom prst="rect">
            <a:avLst/>
          </a:prstGeom>
        </p:spPr>
      </p:pic>
    </p:spTree>
    <p:extLst>
      <p:ext uri="{BB962C8B-B14F-4D97-AF65-F5344CB8AC3E}">
        <p14:creationId xmlns:p14="http://schemas.microsoft.com/office/powerpoint/2010/main" val="31580801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DistilBERT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5041900" y="1546589"/>
            <a:ext cx="3873500" cy="2585323"/>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在与</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相同的数据语料库上进行训练，其中包含</a:t>
            </a:r>
            <a:r>
              <a:rPr lang="en-US" altLang="zh-CN" dirty="0" err="1">
                <a:latin typeface="微软雅黑" panose="020B0503020204020204" pitchFamily="34" charset="-122"/>
                <a:ea typeface="微软雅黑" panose="020B0503020204020204" pitchFamily="34" charset="-122"/>
              </a:rPr>
              <a:t>BooksCorpus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800M</a:t>
            </a:r>
            <a:r>
              <a:rPr lang="zh-CN" altLang="en-US" dirty="0">
                <a:latin typeface="微软雅黑" panose="020B0503020204020204" pitchFamily="34" charset="-122"/>
                <a:ea typeface="微软雅黑" panose="020B0503020204020204" pitchFamily="34" charset="-122"/>
              </a:rPr>
              <a:t>字）英语维基百科（</a:t>
            </a:r>
            <a:r>
              <a:rPr lang="en-US" altLang="zh-CN" dirty="0">
                <a:latin typeface="微软雅黑" panose="020B0503020204020204" pitchFamily="34" charset="-122"/>
                <a:ea typeface="微软雅黑" panose="020B0503020204020204" pitchFamily="34" charset="-122"/>
              </a:rPr>
              <a:t>2500M</a:t>
            </a:r>
            <a:r>
              <a:rPr lang="zh-CN" altLang="en-US" dirty="0">
                <a:latin typeface="微软雅黑" panose="020B0503020204020204" pitchFamily="34" charset="-122"/>
                <a:ea typeface="微软雅黑" panose="020B0503020204020204" pitchFamily="34" charset="-122"/>
              </a:rPr>
              <a:t>字）</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只有一半的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层。模型中的每一层都是通过从</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的每两个层中取出一个层来初始化的</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删除了</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类型嵌入</a:t>
            </a: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461665"/>
          </a:xfrm>
          <a:prstGeom prst="rect">
            <a:avLst/>
          </a:prstGeom>
          <a:noFill/>
        </p:spPr>
        <p:txBody>
          <a:bodyPr wrap="square">
            <a:spAutoFit/>
          </a:bodyPr>
          <a:lstStyle/>
          <a:p>
            <a:pPr algn="ctr"/>
            <a:r>
              <a:rPr lang="en-US" altLang="zh-CN" sz="1200" dirty="0"/>
              <a:t>Victor </a:t>
            </a:r>
            <a:r>
              <a:rPr lang="en-US" altLang="zh-CN" sz="1200" dirty="0" err="1"/>
              <a:t>Sanh</a:t>
            </a:r>
            <a:r>
              <a:rPr lang="en-US" altLang="zh-CN" sz="1200" dirty="0"/>
              <a:t>, Lysandre Debut, Julien </a:t>
            </a:r>
            <a:r>
              <a:rPr lang="en-US" altLang="zh-CN" sz="1200" dirty="0" err="1"/>
              <a:t>Chaumond</a:t>
            </a:r>
            <a:r>
              <a:rPr lang="en-US" altLang="zh-CN" sz="1200" dirty="0"/>
              <a:t>, Thomas. 2019. </a:t>
            </a:r>
            <a:r>
              <a:rPr lang="en-US" altLang="zh-CN" sz="1200" dirty="0" err="1"/>
              <a:t>DistilBERT</a:t>
            </a:r>
            <a:r>
              <a:rPr lang="en-US" altLang="zh-CN" sz="1200" dirty="0"/>
              <a:t>, a distilled version of BERT: smaller, faster, cheaper and lighter. </a:t>
            </a:r>
            <a:r>
              <a:rPr lang="en-US" altLang="zh-CN" sz="1200" dirty="0" err="1"/>
              <a:t>arXiv</a:t>
            </a:r>
            <a:r>
              <a:rPr lang="en-US" altLang="zh-CN" sz="1200" dirty="0"/>
              <a:t> preprint </a:t>
            </a:r>
            <a:r>
              <a:rPr lang="en-US" altLang="zh-CN" sz="1200" dirty="0" err="1"/>
              <a:t>arXiv</a:t>
            </a:r>
            <a:r>
              <a:rPr lang="en-US" altLang="zh-CN" sz="1200" dirty="0"/>
              <a:t>: 1910.01108</a:t>
            </a:r>
            <a:r>
              <a:rPr lang="en-US" altLang="zh-CN" sz="1200" i="1" dirty="0"/>
              <a:t>.</a:t>
            </a:r>
            <a:endParaRPr lang="zh-TW" altLang="en-US" sz="1200" dirty="0"/>
          </a:p>
        </p:txBody>
      </p:sp>
      <p:sp>
        <p:nvSpPr>
          <p:cNvPr id="9" name="文本框 8">
            <a:extLst>
              <a:ext uri="{FF2B5EF4-FFF2-40B4-BE49-F238E27FC236}">
                <a16:creationId xmlns:a16="http://schemas.microsoft.com/office/drawing/2014/main" id="{001B18D2-3361-40D8-99D0-175A3FF5C157}"/>
              </a:ext>
            </a:extLst>
          </p:cNvPr>
          <p:cNvSpPr txBox="1"/>
          <p:nvPr/>
        </p:nvSpPr>
        <p:spPr>
          <a:xfrm>
            <a:off x="351366" y="863990"/>
            <a:ext cx="8509001"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最终损失及训练方法</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78A9136-97F7-497A-B12F-1C6FE9DD064E}"/>
              </a:ext>
            </a:extLst>
          </p:cNvPr>
          <p:cNvPicPr>
            <a:picLocks noChangeAspect="1"/>
          </p:cNvPicPr>
          <p:nvPr/>
        </p:nvPicPr>
        <p:blipFill rotWithShape="1">
          <a:blip r:embed="rId2">
            <a:extLst>
              <a:ext uri="{28A0092B-C50C-407E-A947-70E740481C1C}">
                <a14:useLocalDpi xmlns:a14="http://schemas.microsoft.com/office/drawing/2010/main" val="0"/>
              </a:ext>
            </a:extLst>
          </a:blip>
          <a:srcRect l="12632" r="18677"/>
          <a:stretch/>
        </p:blipFill>
        <p:spPr>
          <a:xfrm>
            <a:off x="228600" y="1457676"/>
            <a:ext cx="4542367" cy="2578943"/>
          </a:xfrm>
          <a:prstGeom prst="rect">
            <a:avLst/>
          </a:prstGeom>
        </p:spPr>
      </p:pic>
    </p:spTree>
    <p:extLst>
      <p:ext uri="{BB962C8B-B14F-4D97-AF65-F5344CB8AC3E}">
        <p14:creationId xmlns:p14="http://schemas.microsoft.com/office/powerpoint/2010/main" val="327017552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DistilBERT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5452534" y="2029189"/>
            <a:ext cx="3505200"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在推理过程中，</a:t>
            </a: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比</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快</a:t>
            </a:r>
            <a:r>
              <a:rPr lang="en-US" altLang="zh-CN" dirty="0">
                <a:latin typeface="微软雅黑" panose="020B0503020204020204" pitchFamily="34" charset="-122"/>
                <a:ea typeface="微软雅黑" panose="020B0503020204020204" pitchFamily="34" charset="-122"/>
              </a:rPr>
              <a:t>60%</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的参数减少了</a:t>
            </a:r>
            <a:r>
              <a:rPr lang="en-US" altLang="zh-CN" dirty="0">
                <a:latin typeface="微软雅黑" panose="020B0503020204020204" pitchFamily="34" charset="-122"/>
                <a:ea typeface="微软雅黑" panose="020B0503020204020204" pitchFamily="34" charset="-122"/>
              </a:rPr>
              <a:t>44M</a:t>
            </a:r>
            <a:r>
              <a:rPr lang="zh-CN" altLang="en-US" dirty="0">
                <a:latin typeface="微软雅黑" panose="020B0503020204020204" pitchFamily="34" charset="-122"/>
                <a:ea typeface="微软雅黑" panose="020B0503020204020204" pitchFamily="34" charset="-122"/>
              </a:rPr>
              <a:t>，总共比</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小</a:t>
            </a:r>
            <a:r>
              <a:rPr lang="en-US" altLang="zh-CN" dirty="0">
                <a:latin typeface="微软雅黑" panose="020B0503020204020204" pitchFamily="34" charset="-122"/>
                <a:ea typeface="微软雅黑" panose="020B0503020204020204" pitchFamily="34" charset="-122"/>
              </a:rPr>
              <a:t>40%</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保留了</a:t>
            </a:r>
            <a:r>
              <a:rPr lang="en-US" altLang="zh-CN" dirty="0">
                <a:latin typeface="微软雅黑" panose="020B0503020204020204" pitchFamily="34" charset="-122"/>
                <a:ea typeface="微软雅黑" panose="020B0503020204020204" pitchFamily="34" charset="-122"/>
              </a:rPr>
              <a:t>97%</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性能</a:t>
            </a: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461665"/>
          </a:xfrm>
          <a:prstGeom prst="rect">
            <a:avLst/>
          </a:prstGeom>
          <a:noFill/>
        </p:spPr>
        <p:txBody>
          <a:bodyPr wrap="square">
            <a:spAutoFit/>
          </a:bodyPr>
          <a:lstStyle/>
          <a:p>
            <a:pPr algn="ctr"/>
            <a:r>
              <a:rPr lang="en-US" altLang="zh-CN" sz="1200" dirty="0"/>
              <a:t>Victor </a:t>
            </a:r>
            <a:r>
              <a:rPr lang="en-US" altLang="zh-CN" sz="1200" dirty="0" err="1"/>
              <a:t>Sanh</a:t>
            </a:r>
            <a:r>
              <a:rPr lang="en-US" altLang="zh-CN" sz="1200" dirty="0"/>
              <a:t>, Lysandre Debut, Julien </a:t>
            </a:r>
            <a:r>
              <a:rPr lang="en-US" altLang="zh-CN" sz="1200" dirty="0" err="1"/>
              <a:t>Chaumond</a:t>
            </a:r>
            <a:r>
              <a:rPr lang="en-US" altLang="zh-CN" sz="1200" dirty="0"/>
              <a:t>, Thomas. 2019. </a:t>
            </a:r>
            <a:r>
              <a:rPr lang="en-US" altLang="zh-CN" sz="1200" dirty="0" err="1"/>
              <a:t>DistilBERT</a:t>
            </a:r>
            <a:r>
              <a:rPr lang="en-US" altLang="zh-CN" sz="1200" dirty="0"/>
              <a:t>, a distilled version of BERT: smaller, faster, cheaper and lighter. </a:t>
            </a:r>
            <a:r>
              <a:rPr lang="en-US" altLang="zh-CN" sz="1200" dirty="0" err="1"/>
              <a:t>arXiv</a:t>
            </a:r>
            <a:r>
              <a:rPr lang="en-US" altLang="zh-CN" sz="1200" dirty="0"/>
              <a:t> preprint </a:t>
            </a:r>
            <a:r>
              <a:rPr lang="en-US" altLang="zh-CN" sz="1200" dirty="0" err="1"/>
              <a:t>arXiv</a:t>
            </a:r>
            <a:r>
              <a:rPr lang="en-US" altLang="zh-CN" sz="1200" dirty="0"/>
              <a:t>: 1910.01108</a:t>
            </a:r>
            <a:r>
              <a:rPr lang="en-US" altLang="zh-CN" sz="1200" i="1" dirty="0"/>
              <a:t>.</a:t>
            </a:r>
            <a:endParaRPr lang="zh-TW" altLang="en-US" sz="1200" dirty="0"/>
          </a:p>
        </p:txBody>
      </p:sp>
      <p:sp>
        <p:nvSpPr>
          <p:cNvPr id="9" name="文本框 8">
            <a:extLst>
              <a:ext uri="{FF2B5EF4-FFF2-40B4-BE49-F238E27FC236}">
                <a16:creationId xmlns:a16="http://schemas.microsoft.com/office/drawing/2014/main" id="{001B18D2-3361-40D8-99D0-175A3FF5C157}"/>
              </a:ext>
            </a:extLst>
          </p:cNvPr>
          <p:cNvSpPr txBox="1"/>
          <p:nvPr/>
        </p:nvSpPr>
        <p:spPr>
          <a:xfrm>
            <a:off x="351366" y="863990"/>
            <a:ext cx="8509001" cy="369332"/>
          </a:xfrm>
          <a:prstGeom prst="rect">
            <a:avLst/>
          </a:prstGeom>
          <a:noFill/>
        </p:spPr>
        <p:txBody>
          <a:bodyPr wrap="square">
            <a:spAutoFit/>
          </a:bodyPr>
          <a:lstStyle/>
          <a:p>
            <a:pPr algn="just"/>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比较</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9DD7F3C-2E10-40AE-A5D6-74F073DB6E25}"/>
              </a:ext>
            </a:extLst>
          </p:cNvPr>
          <p:cNvPicPr>
            <a:picLocks noChangeAspect="1"/>
          </p:cNvPicPr>
          <p:nvPr/>
        </p:nvPicPr>
        <p:blipFill rotWithShape="1">
          <a:blip r:embed="rId3">
            <a:extLst>
              <a:ext uri="{28A0092B-C50C-407E-A947-70E740481C1C}">
                <a14:useLocalDpi xmlns:a14="http://schemas.microsoft.com/office/drawing/2010/main" val="0"/>
              </a:ext>
            </a:extLst>
          </a:blip>
          <a:srcRect l="6944" r="9491"/>
          <a:stretch/>
        </p:blipFill>
        <p:spPr>
          <a:xfrm>
            <a:off x="93132" y="1546589"/>
            <a:ext cx="5075767" cy="2620517"/>
          </a:xfrm>
          <a:prstGeom prst="rect">
            <a:avLst/>
          </a:prstGeom>
        </p:spPr>
      </p:pic>
    </p:spTree>
    <p:extLst>
      <p:ext uri="{BB962C8B-B14F-4D97-AF65-F5344CB8AC3E}">
        <p14:creationId xmlns:p14="http://schemas.microsoft.com/office/powerpoint/2010/main" val="12811782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605865" y="1287691"/>
            <a:ext cx="4240682" cy="2862322"/>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从表面上看，</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中的蒸馏框架与</a:t>
            </a:r>
            <a:r>
              <a:rPr lang="en-US" altLang="zh-CN" dirty="0" err="1">
                <a:latin typeface="微软雅黑" panose="020B0503020204020204" pitchFamily="34" charset="-122"/>
                <a:ea typeface="微软雅黑" panose="020B0503020204020204" pitchFamily="34" charset="-122"/>
              </a:rPr>
              <a:t>DistilBERT</a:t>
            </a:r>
            <a:r>
              <a:rPr lang="zh-CN" altLang="en-US" dirty="0">
                <a:latin typeface="微软雅黑" panose="020B0503020204020204" pitchFamily="34" charset="-122"/>
                <a:ea typeface="微软雅黑" panose="020B0503020204020204" pitchFamily="34" charset="-122"/>
              </a:rPr>
              <a:t>相比没有太大变化，主要在于针对损失函数进行修改以使学生学习教师更丰富的知识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损失函数由三个部分组成，涵盖了两个模型的不同方面：</a:t>
            </a:r>
            <a:endParaRPr lang="en-US" altLang="zh-CN"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嵌入层的输出</a:t>
            </a:r>
            <a:endParaRPr lang="en-US" altLang="zh-CN"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来自 </a:t>
            </a:r>
            <a:r>
              <a:rPr lang="en-US" altLang="zh-CN" dirty="0">
                <a:latin typeface="微软雅黑" panose="020B0503020204020204" pitchFamily="34" charset="-122"/>
                <a:ea typeface="微软雅黑" panose="020B0503020204020204" pitchFamily="34" charset="-122"/>
              </a:rPr>
              <a:t>Transformer </a:t>
            </a:r>
            <a:r>
              <a:rPr lang="zh-CN" altLang="en-US" dirty="0">
                <a:latin typeface="微软雅黑" panose="020B0503020204020204" pitchFamily="34" charset="-122"/>
                <a:ea typeface="微软雅黑" panose="020B0503020204020204" pitchFamily="34" charset="-122"/>
              </a:rPr>
              <a:t>层的隐藏状态和注意力矩阵</a:t>
            </a:r>
          </a:p>
          <a:p>
            <a:pPr marL="742950" lvl="1"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预测层输出的</a:t>
            </a:r>
            <a:r>
              <a:rPr lang="en-US" altLang="zh-CN" dirty="0">
                <a:latin typeface="微软雅黑" panose="020B0503020204020204" pitchFamily="34" charset="-122"/>
                <a:ea typeface="微软雅黑" panose="020B0503020204020204" pitchFamily="34" charset="-122"/>
              </a:rPr>
              <a:t>logits</a:t>
            </a: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pic>
        <p:nvPicPr>
          <p:cNvPr id="4" name="图片 3">
            <a:extLst>
              <a:ext uri="{FF2B5EF4-FFF2-40B4-BE49-F238E27FC236}">
                <a16:creationId xmlns:a16="http://schemas.microsoft.com/office/drawing/2014/main" id="{86D71FEA-8856-4D8B-85ED-8E01B38DC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1883"/>
            <a:ext cx="4343148" cy="3773938"/>
          </a:xfrm>
          <a:prstGeom prst="rect">
            <a:avLst/>
          </a:prstGeom>
        </p:spPr>
      </p:pic>
    </p:spTree>
    <p:extLst>
      <p:ext uri="{BB962C8B-B14F-4D97-AF65-F5344CB8AC3E}">
        <p14:creationId xmlns:p14="http://schemas.microsoft.com/office/powerpoint/2010/main" val="888909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5037667" y="1465491"/>
            <a:ext cx="3822700" cy="3139321"/>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鼓励学生学习教师隐藏层中的隐藏状态输出可以帮助学生构建与教师类似的层，这样蒸馏出来的模型不仅可以模仿原始模型的输出，还可以模仿其内在行为</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学习到的注意力权重有助于捕获语言知识，因此鼓励学生学习教师隐藏层中的注意力矩阵能让学生有更多机会获得语言知识</a:t>
            </a:r>
            <a:r>
              <a:rPr lang="en-US" altLang="zh-CN" dirty="0">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比较两个模型的内部状态有什么意义？</a:t>
            </a:r>
            <a:endParaRPr lang="en-US" altLang="zh-CN"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F128C4CC-666F-4215-AEFF-7CCAE796C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0268"/>
            <a:ext cx="4884629" cy="2173660"/>
          </a:xfrm>
          <a:prstGeom prst="rect">
            <a:avLst/>
          </a:prstGeom>
        </p:spPr>
      </p:pic>
    </p:spTree>
    <p:extLst>
      <p:ext uri="{BB962C8B-B14F-4D97-AF65-F5344CB8AC3E}">
        <p14:creationId xmlns:p14="http://schemas.microsoft.com/office/powerpoint/2010/main" val="18724892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759200" y="1503592"/>
            <a:ext cx="5129216"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作为较小的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版本，</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的编码器层数较少。我们把</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的层数定义为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，把</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的层数定义为</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。由于层数不同，如何计算蒸馏损失并不简单</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为此，我们引入了一个特殊函数</a:t>
            </a:r>
            <a:r>
              <a:rPr lang="en-US" altLang="zh-CN" dirty="0">
                <a:latin typeface="微软雅黑" panose="020B0503020204020204" pitchFamily="34" charset="-122"/>
                <a:ea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rPr>
              <a:t>，用于定义哪个</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层</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将其知识蒸馏到</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的相应层</a:t>
            </a:r>
            <a:r>
              <a:rPr lang="en-US" altLang="zh-CN" dirty="0">
                <a:latin typeface="微软雅黑" panose="020B0503020204020204" pitchFamily="34" charset="-122"/>
                <a:ea typeface="微软雅黑" panose="020B0503020204020204" pitchFamily="34" charset="-122"/>
              </a:rPr>
              <a:t>m</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然后，所选的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层将在训练过程中用于计算损失</a:t>
            </a: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32850" y="873536"/>
            <a:ext cx="1030284"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层映射</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EE7DFA6-D1D8-415A-A74D-4CA431150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16" y="1058202"/>
            <a:ext cx="2292883" cy="3582089"/>
          </a:xfrm>
          <a:prstGeom prst="rect">
            <a:avLst/>
          </a:prstGeom>
        </p:spPr>
      </p:pic>
    </p:spTree>
    <p:extLst>
      <p:ext uri="{BB962C8B-B14F-4D97-AF65-F5344CB8AC3E}">
        <p14:creationId xmlns:p14="http://schemas.microsoft.com/office/powerpoint/2010/main" val="3135525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66180" y="1380824"/>
            <a:ext cx="8479367"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在将原始输入传递给模型之前，首先要对其进行词嵌入处理，然后映射要到学习的嵌入词。然后，这些嵌入词将被用作模型的第一层</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为了比较学生和教师的嵌入式有多大差异，可以在各自的嵌入式矩阵上使用</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指标进行衡量（由于学生和教师的嵌入矩阵大小不同，因此学生嵌入矩阵需要乘以一个可学习的权重矩阵以得到与教师嵌入矩阵形状相同的矩阵）</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 Embedding-layer distillation</a:t>
            </a:r>
          </a:p>
        </p:txBody>
      </p:sp>
      <p:pic>
        <p:nvPicPr>
          <p:cNvPr id="4" name="图片 3">
            <a:extLst>
              <a:ext uri="{FF2B5EF4-FFF2-40B4-BE49-F238E27FC236}">
                <a16:creationId xmlns:a16="http://schemas.microsoft.com/office/drawing/2014/main" id="{66855E28-114C-4271-864E-0F3041D5B0F7}"/>
              </a:ext>
            </a:extLst>
          </p:cNvPr>
          <p:cNvPicPr>
            <a:picLocks noChangeAspect="1"/>
          </p:cNvPicPr>
          <p:nvPr/>
        </p:nvPicPr>
        <p:blipFill rotWithShape="1">
          <a:blip r:embed="rId2">
            <a:extLst>
              <a:ext uri="{28A0092B-C50C-407E-A947-70E740481C1C}">
                <a14:useLocalDpi xmlns:a14="http://schemas.microsoft.com/office/drawing/2010/main" val="0"/>
              </a:ext>
            </a:extLst>
          </a:blip>
          <a:srcRect l="23009" r="31203"/>
          <a:stretch/>
        </p:blipFill>
        <p:spPr>
          <a:xfrm>
            <a:off x="3215214" y="3064341"/>
            <a:ext cx="3026833" cy="1435461"/>
          </a:xfrm>
          <a:prstGeom prst="rect">
            <a:avLst/>
          </a:prstGeom>
        </p:spPr>
      </p:pic>
    </p:spTree>
    <p:extLst>
      <p:ext uri="{BB962C8B-B14F-4D97-AF65-F5344CB8AC3E}">
        <p14:creationId xmlns:p14="http://schemas.microsoft.com/office/powerpoint/2010/main" val="161934721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66180" y="1380824"/>
            <a:ext cx="8413753" cy="2031325"/>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 Attention-layer distillation</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Transformer </a:t>
            </a:r>
            <a:r>
              <a:rPr lang="zh-CN" altLang="en-US" dirty="0">
                <a:latin typeface="微软雅黑" panose="020B0503020204020204" pitchFamily="34" charset="-122"/>
                <a:ea typeface="微软雅黑" panose="020B0503020204020204" pitchFamily="34" charset="-122"/>
              </a:rPr>
              <a:t>的多头注意力机制的核心是产生多个包含丰富语言知识的注意力矩阵。通过迁移教师的注意力权重，学生也能理解重要的语言概念。为了实现这一想法，我们使用损失函数来计算学生和教师注意力权重之间的差异。在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中，所有注意力层都被考虑在内，每一层的损失值等于所有头部的学生和教师各自注意力矩阵之间的 </a:t>
            </a:r>
            <a:r>
              <a:rPr lang="en-US" altLang="zh-CN" dirty="0">
                <a:latin typeface="微软雅黑" panose="020B0503020204020204" pitchFamily="34" charset="-122"/>
                <a:ea typeface="微软雅黑" panose="020B0503020204020204" pitchFamily="34" charset="-122"/>
              </a:rPr>
              <a:t>MSE </a:t>
            </a:r>
            <a:r>
              <a:rPr lang="zh-CN" altLang="en-US" dirty="0">
                <a:latin typeface="微软雅黑" panose="020B0503020204020204" pitchFamily="34" charset="-122"/>
                <a:ea typeface="微软雅黑" panose="020B0503020204020204" pitchFamily="34" charset="-122"/>
              </a:rPr>
              <a:t>值之和</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 Transformer-layer distillation</a:t>
            </a:r>
          </a:p>
        </p:txBody>
      </p:sp>
      <p:pic>
        <p:nvPicPr>
          <p:cNvPr id="9" name="图片 8">
            <a:extLst>
              <a:ext uri="{FF2B5EF4-FFF2-40B4-BE49-F238E27FC236}">
                <a16:creationId xmlns:a16="http://schemas.microsoft.com/office/drawing/2014/main" id="{A0D5A530-6C8D-478E-9B9E-1C7AC86A3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3098800"/>
            <a:ext cx="6317720" cy="1629069"/>
          </a:xfrm>
          <a:prstGeom prst="rect">
            <a:avLst/>
          </a:prstGeom>
        </p:spPr>
      </p:pic>
    </p:spTree>
    <p:extLst>
      <p:ext uri="{BB962C8B-B14F-4D97-AF65-F5344CB8AC3E}">
        <p14:creationId xmlns:p14="http://schemas.microsoft.com/office/powerpoint/2010/main" val="454238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66180" y="1380824"/>
            <a:ext cx="8413753" cy="2585323"/>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 Hidden-layer distillation</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除了捕捉丰富语言知识，同样的方法也被用于蒸馏中间</a:t>
            </a:r>
            <a:r>
              <a:rPr lang="en-US" altLang="zh-CN" dirty="0">
                <a:latin typeface="微软雅黑" panose="020B0503020204020204" pitchFamily="34" charset="-122"/>
                <a:ea typeface="微软雅黑" panose="020B0503020204020204" pitchFamily="34" charset="-122"/>
              </a:rPr>
              <a:t>Transformer</a:t>
            </a:r>
            <a:r>
              <a:rPr lang="zh-CN" altLang="en-US" dirty="0">
                <a:latin typeface="微软雅黑" panose="020B0503020204020204" pitchFamily="34" charset="-122"/>
                <a:ea typeface="微软雅黑" panose="020B0503020204020204" pitchFamily="34" charset="-122"/>
              </a:rPr>
              <a:t>层的输出</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其中权重矩阵的作用与上述嵌入层蒸馏的权重矩阵相同</a:t>
            </a:r>
            <a:endParaRPr lang="en-US" altLang="zh-CN"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 Transformer-layer distillation</a:t>
            </a:r>
          </a:p>
        </p:txBody>
      </p:sp>
      <p:pic>
        <p:nvPicPr>
          <p:cNvPr id="8" name="图片 7">
            <a:extLst>
              <a:ext uri="{FF2B5EF4-FFF2-40B4-BE49-F238E27FC236}">
                <a16:creationId xmlns:a16="http://schemas.microsoft.com/office/drawing/2014/main" id="{185A6ADC-E929-4AE4-9089-F13366D3D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65" y="2045027"/>
            <a:ext cx="6248399" cy="1347868"/>
          </a:xfrm>
          <a:prstGeom prst="rect">
            <a:avLst/>
          </a:prstGeom>
        </p:spPr>
      </p:pic>
    </p:spTree>
    <p:extLst>
      <p:ext uri="{BB962C8B-B14F-4D97-AF65-F5344CB8AC3E}">
        <p14:creationId xmlns:p14="http://schemas.microsoft.com/office/powerpoint/2010/main" val="42572133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EAC81-EACD-4BC4-9682-A44CE0A7AD11}"/>
              </a:ext>
            </a:extLst>
          </p:cNvPr>
          <p:cNvSpPr>
            <a:spLocks noGrp="1"/>
          </p:cNvSpPr>
          <p:nvPr>
            <p:ph type="title"/>
          </p:nvPr>
        </p:nvSpPr>
        <p:spPr/>
        <p:txBody>
          <a:bodyPr/>
          <a:lstStyle/>
          <a:p>
            <a:r>
              <a:rPr lang="zh-CN" altLang="en-US" dirty="0"/>
              <a:t>模型参数量开始爆炸</a:t>
            </a:r>
          </a:p>
        </p:txBody>
      </p:sp>
      <p:pic>
        <p:nvPicPr>
          <p:cNvPr id="4" name="Picture 2" descr="ãelmo  pngãçåçæå°çµæ">
            <a:extLst>
              <a:ext uri="{FF2B5EF4-FFF2-40B4-BE49-F238E27FC236}">
                <a16:creationId xmlns:a16="http://schemas.microsoft.com/office/drawing/2014/main" id="{5DB63DA3-FAE6-4CA0-9FF5-5F96D3F829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270" y="4528703"/>
            <a:ext cx="194848" cy="3100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ãBERT pngãçåçæå°çµæ">
            <a:extLst>
              <a:ext uri="{FF2B5EF4-FFF2-40B4-BE49-F238E27FC236}">
                <a16:creationId xmlns:a16="http://schemas.microsoft.com/office/drawing/2014/main" id="{700F0D82-0AD1-448A-89D1-605B1716DD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7972" y="3768059"/>
            <a:ext cx="673821" cy="1121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ç¸éåç">
            <a:extLst>
              <a:ext uri="{FF2B5EF4-FFF2-40B4-BE49-F238E27FC236}">
                <a16:creationId xmlns:a16="http://schemas.microsoft.com/office/drawing/2014/main" id="{A3A2D684-8C9C-4C5A-94F3-57A2226EEC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7642" y="588966"/>
            <a:ext cx="4643397" cy="429263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D84C7A54-5245-424D-BDD2-BCB6471F9000}"/>
              </a:ext>
            </a:extLst>
          </p:cNvPr>
          <p:cNvSpPr txBox="1"/>
          <p:nvPr/>
        </p:nvSpPr>
        <p:spPr>
          <a:xfrm>
            <a:off x="642829" y="3697706"/>
            <a:ext cx="985670"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ELMO (94M)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12">
            <a:extLst>
              <a:ext uri="{FF2B5EF4-FFF2-40B4-BE49-F238E27FC236}">
                <a16:creationId xmlns:a16="http://schemas.microsoft.com/office/drawing/2014/main" id="{74E1B12C-577F-4DFC-A2AF-6ACCBC547E38}"/>
              </a:ext>
            </a:extLst>
          </p:cNvPr>
          <p:cNvSpPr txBox="1"/>
          <p:nvPr/>
        </p:nvSpPr>
        <p:spPr>
          <a:xfrm>
            <a:off x="2350733" y="2866709"/>
            <a:ext cx="1208301"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 (340M)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13">
            <a:extLst>
              <a:ext uri="{FF2B5EF4-FFF2-40B4-BE49-F238E27FC236}">
                <a16:creationId xmlns:a16="http://schemas.microsoft.com/office/drawing/2014/main" id="{78AF16B2-B69F-4C7F-93D7-3967A83E4EAD}"/>
              </a:ext>
            </a:extLst>
          </p:cNvPr>
          <p:cNvSpPr txBox="1"/>
          <p:nvPr/>
        </p:nvSpPr>
        <p:spPr>
          <a:xfrm>
            <a:off x="5652103" y="686901"/>
            <a:ext cx="1175418"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 (1.5B)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4912739"/>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1368124"/>
            <a:ext cx="8413753" cy="2862322"/>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最后，为了让学生再现教师的输出，还需要考虑预测层损失。它包括计算两个模型预测</a:t>
            </a:r>
            <a:r>
              <a:rPr lang="en-US" altLang="zh-CN" dirty="0">
                <a:latin typeface="微软雅黑" panose="020B0503020204020204" pitchFamily="34" charset="-122"/>
                <a:ea typeface="微软雅黑" panose="020B0503020204020204" pitchFamily="34" charset="-122"/>
              </a:rPr>
              <a:t>logits</a:t>
            </a:r>
            <a:r>
              <a:rPr lang="zh-CN" altLang="en-US" dirty="0">
                <a:latin typeface="微软雅黑" panose="020B0503020204020204" pitchFamily="34" charset="-122"/>
                <a:ea typeface="微软雅黑" panose="020B0503020204020204" pitchFamily="34" charset="-122"/>
              </a:rPr>
              <a:t>之间的交叉熵</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通常，</a:t>
            </a:r>
            <a:r>
              <a:rPr lang="en-US" altLang="zh-CN" dirty="0">
                <a:latin typeface="微软雅黑" panose="020B0503020204020204" pitchFamily="34" charset="-122"/>
                <a:ea typeface="微软雅黑" panose="020B0503020204020204" pitchFamily="34" charset="-122"/>
              </a:rPr>
              <a:t>logits</a:t>
            </a:r>
            <a:r>
              <a:rPr lang="zh-CN" altLang="en-US" dirty="0">
                <a:latin typeface="微软雅黑" panose="020B0503020204020204" pitchFamily="34" charset="-122"/>
                <a:ea typeface="微软雅黑" panose="020B0503020204020204" pitchFamily="34" charset="-122"/>
              </a:rPr>
              <a:t>被除以温度参数</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以控制输出分布的平滑度</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3. Prediction-layer distillation</a:t>
            </a:r>
          </a:p>
        </p:txBody>
      </p:sp>
      <p:pic>
        <p:nvPicPr>
          <p:cNvPr id="11" name="图片 10">
            <a:extLst>
              <a:ext uri="{FF2B5EF4-FFF2-40B4-BE49-F238E27FC236}">
                <a16:creationId xmlns:a16="http://schemas.microsoft.com/office/drawing/2014/main" id="{81A9C95A-A188-4FE4-8137-F42CF5F02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2049441"/>
            <a:ext cx="6298347" cy="1426126"/>
          </a:xfrm>
          <a:prstGeom prst="rect">
            <a:avLst/>
          </a:prstGeom>
        </p:spPr>
      </p:pic>
    </p:spTree>
    <p:extLst>
      <p:ext uri="{BB962C8B-B14F-4D97-AF65-F5344CB8AC3E}">
        <p14:creationId xmlns:p14="http://schemas.microsoft.com/office/powerpoint/2010/main" val="9887904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1368124"/>
            <a:ext cx="8413753" cy="2862322"/>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中，根据其类型，每一层都有自己的损失函数。为了赋予某些层或多或少的重要性，相应的损失值会乘以一个常数。最终的损失函数等于所有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层损失值的加权和</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最终损失</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6ACD0F5-190B-4B87-AFDE-AACE797BC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167" y="2300962"/>
            <a:ext cx="6202327" cy="2139803"/>
          </a:xfrm>
          <a:prstGeom prst="rect">
            <a:avLst/>
          </a:prstGeom>
        </p:spPr>
      </p:pic>
    </p:spTree>
    <p:extLst>
      <p:ext uri="{BB962C8B-B14F-4D97-AF65-F5344CB8AC3E}">
        <p14:creationId xmlns:p14="http://schemas.microsoft.com/office/powerpoint/2010/main" val="3920374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351366" y="1368124"/>
            <a:ext cx="8413753" cy="3693319"/>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大多数 </a:t>
            </a:r>
            <a:r>
              <a:rPr lang="en-US" altLang="zh-CN" dirty="0">
                <a:latin typeface="微软雅黑" panose="020B0503020204020204" pitchFamily="34" charset="-122"/>
                <a:ea typeface="微软雅黑" panose="020B0503020204020204" pitchFamily="34" charset="-122"/>
              </a:rPr>
              <a:t>NLP </a:t>
            </a:r>
            <a:r>
              <a:rPr lang="zh-CN" altLang="en-US" dirty="0">
                <a:latin typeface="微软雅黑" panose="020B0503020204020204" pitchFamily="34" charset="-122"/>
                <a:ea typeface="微软雅黑" panose="020B0503020204020204" pitchFamily="34" charset="-122"/>
              </a:rPr>
              <a:t>模型（包括 </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）都是分两个阶段开发的：模型在大型语料库上进行预训练，以获得语言结构的一般知识。然后在另一个数据集上对模型进行微调，以解决特定的下游任务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按照同样的模式，研究人员开发了一个框架，其中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的学习过程也包括两个阶段。在这两个训练阶段中，</a:t>
            </a:r>
            <a:r>
              <a:rPr lang="en-US" altLang="zh-CN" dirty="0">
                <a:latin typeface="微软雅黑" panose="020B0503020204020204" pitchFamily="34" charset="-122"/>
                <a:ea typeface="微软雅黑" panose="020B0503020204020204" pitchFamily="34" charset="-122"/>
              </a:rPr>
              <a:t>Transformer </a:t>
            </a:r>
            <a:r>
              <a:rPr lang="zh-CN" altLang="en-US" dirty="0">
                <a:latin typeface="微软雅黑" panose="020B0503020204020204" pitchFamily="34" charset="-122"/>
                <a:ea typeface="微软雅黑" panose="020B0503020204020204" pitchFamily="34" charset="-122"/>
              </a:rPr>
              <a:t>蒸馏都用于将 </a:t>
            </a:r>
            <a:r>
              <a:rPr lang="en-US" altLang="zh-CN" dirty="0">
                <a:latin typeface="微软雅黑" panose="020B0503020204020204" pitchFamily="34" charset="-122"/>
                <a:ea typeface="微软雅黑" panose="020B0503020204020204" pitchFamily="34" charset="-122"/>
              </a:rPr>
              <a:t>BERT </a:t>
            </a:r>
            <a:r>
              <a:rPr lang="zh-CN" altLang="en-US" dirty="0">
                <a:latin typeface="微软雅黑" panose="020B0503020204020204" pitchFamily="34" charset="-122"/>
                <a:ea typeface="微软雅黑" panose="020B0503020204020204" pitchFamily="34" charset="-122"/>
              </a:rPr>
              <a:t>知识转移到 </a:t>
            </a:r>
            <a:r>
              <a:rPr lang="en-US" altLang="zh-CN" dirty="0" err="1">
                <a:latin typeface="微软雅黑" panose="020B0503020204020204" pitchFamily="34" charset="-122"/>
                <a:ea typeface="微软雅黑" panose="020B0503020204020204" pitchFamily="34" charset="-122"/>
              </a:rPr>
              <a:t>TinyBERT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训练方法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10157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301067" y="1372358"/>
            <a:ext cx="4480986" cy="4247317"/>
          </a:xfrm>
          <a:prstGeom prst="rect">
            <a:avLst/>
          </a:prstGeom>
          <a:noFill/>
        </p:spPr>
        <p:txBody>
          <a:bodyPr wrap="square">
            <a:spAutoFit/>
          </a:bodyPr>
          <a:lstStyle/>
          <a:p>
            <a:pPr marL="342900" indent="-342900">
              <a:buFont typeface="+mj-lt"/>
              <a:buAutoNum type="arabicPeriod"/>
            </a:pPr>
            <a:r>
              <a:rPr lang="en-US" altLang="zh-CN" b="1" dirty="0">
                <a:latin typeface="微软雅黑" panose="020B0503020204020204" pitchFamily="34" charset="-122"/>
                <a:ea typeface="微软雅黑" panose="020B0503020204020204" pitchFamily="34" charset="-122"/>
              </a:rPr>
              <a:t>General distillation</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从未进行微调的预训练</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作为的教师中获取丰富的语言结构常识。由于使用的层数和参数较少，在这一阶段之后</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的表现一般比</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差。</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en-US" altLang="zh-CN" b="1" dirty="0">
                <a:latin typeface="微软雅黑" panose="020B0503020204020204" pitchFamily="34" charset="-122"/>
                <a:ea typeface="微软雅黑" panose="020B0503020204020204" pitchFamily="34" charset="-122"/>
              </a:rPr>
              <a:t>Task-specific distillation</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在这一步中，微调的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扮演教师的角色。结果表明，在针对特定任务进行蒸馏后，</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的性能与</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相当。</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训练方法</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EB67668-D906-43AC-A64A-FACA781E73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350" r="13272"/>
          <a:stretch/>
        </p:blipFill>
        <p:spPr>
          <a:xfrm>
            <a:off x="427566" y="1413807"/>
            <a:ext cx="3705242" cy="2960543"/>
          </a:xfrm>
          <a:prstGeom prst="rect">
            <a:avLst/>
          </a:prstGeom>
        </p:spPr>
      </p:pic>
    </p:spTree>
    <p:extLst>
      <p:ext uri="{BB962C8B-B14F-4D97-AF65-F5344CB8AC3E}">
        <p14:creationId xmlns:p14="http://schemas.microsoft.com/office/powerpoint/2010/main" val="27113293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301067" y="1372358"/>
            <a:ext cx="4672336" cy="3693319"/>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仅有 </a:t>
            </a:r>
            <a:r>
              <a:rPr lang="en-US" altLang="zh-CN" dirty="0">
                <a:latin typeface="微软雅黑" panose="020B0503020204020204" pitchFamily="34" charset="-122"/>
                <a:ea typeface="微软雅黑" panose="020B0503020204020204" pitchFamily="34" charset="-122"/>
              </a:rPr>
              <a:t>14.5M </a:t>
            </a:r>
            <a:r>
              <a:rPr lang="zh-CN" altLang="en-US" dirty="0">
                <a:latin typeface="微软雅黑" panose="020B0503020204020204" pitchFamily="34" charset="-122"/>
                <a:ea typeface="微软雅黑" panose="020B0503020204020204" pitchFamily="34" charset="-122"/>
              </a:rPr>
              <a:t>个参数，比 </a:t>
            </a:r>
            <a:r>
              <a:rPr lang="en-US" altLang="zh-CN" dirty="0">
                <a:latin typeface="微软雅黑" panose="020B0503020204020204" pitchFamily="34" charset="-122"/>
                <a:ea typeface="微软雅黑" panose="020B0503020204020204" pitchFamily="34" charset="-122"/>
              </a:rPr>
              <a:t>BERT base </a:t>
            </a:r>
            <a:r>
              <a:rPr lang="zh-CN" altLang="en-US" dirty="0">
                <a:latin typeface="微软雅黑" panose="020B0503020204020204" pitchFamily="34" charset="-122"/>
                <a:ea typeface="微软雅黑" panose="020B0503020204020204" pitchFamily="34" charset="-122"/>
              </a:rPr>
              <a:t>小约 </a:t>
            </a:r>
            <a:r>
              <a:rPr lang="en-US" altLang="zh-CN" dirty="0">
                <a:latin typeface="微软雅黑" panose="020B0503020204020204" pitchFamily="34" charset="-122"/>
                <a:ea typeface="微软雅黑" panose="020B0503020204020204" pitchFamily="34" charset="-122"/>
              </a:rPr>
              <a:t>7.5 </a:t>
            </a:r>
            <a:r>
              <a:rPr lang="zh-CN" altLang="en-US" dirty="0">
                <a:latin typeface="微软雅黑" panose="020B0503020204020204" pitchFamily="34" charset="-122"/>
                <a:ea typeface="微软雅黑" panose="020B0503020204020204" pitchFamily="34" charset="-122"/>
              </a:rPr>
              <a:t>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对于层映射，作者提出了一种</a:t>
            </a:r>
            <a:r>
              <a:rPr lang="en-US" altLang="zh-CN" dirty="0">
                <a:latin typeface="微软雅黑" panose="020B0503020204020204" pitchFamily="34" charset="-122"/>
                <a:ea typeface="微软雅黑" panose="020B0503020204020204" pitchFamily="34" charset="-122"/>
              </a:rPr>
              <a:t>Uniform</a:t>
            </a:r>
            <a:r>
              <a:rPr lang="zh-CN" altLang="en-US" dirty="0">
                <a:latin typeface="微软雅黑" panose="020B0503020204020204" pitchFamily="34" charset="-122"/>
                <a:ea typeface="微软雅黑" panose="020B0503020204020204" pitchFamily="34" charset="-122"/>
              </a:rPr>
              <a:t>的策略，即层映射函数将每个</a:t>
            </a:r>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层映射到每第</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层：</a:t>
            </a:r>
            <a:r>
              <a:rPr lang="en-US" altLang="zh-CN" dirty="0">
                <a:latin typeface="微软雅黑" panose="020B0503020204020204" pitchFamily="34" charset="-122"/>
                <a:ea typeface="微软雅黑" panose="020B0503020204020204" pitchFamily="34" charset="-122"/>
              </a:rPr>
              <a:t>g(m) = 3 * m</a:t>
            </a:r>
            <a:r>
              <a:rPr lang="zh-CN" altLang="en-US" dirty="0">
                <a:latin typeface="微软雅黑" panose="020B0503020204020204" pitchFamily="34" charset="-122"/>
                <a:ea typeface="微软雅黑" panose="020B0503020204020204" pitchFamily="34" charset="-122"/>
              </a:rPr>
              <a:t>。此外，还研究了其他策略（如取所有底部或顶部</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层），但</a:t>
            </a:r>
            <a:r>
              <a:rPr lang="en-US" altLang="zh-CN" dirty="0">
                <a:latin typeface="微软雅黑" panose="020B0503020204020204" pitchFamily="34" charset="-122"/>
                <a:ea typeface="微软雅黑" panose="020B0503020204020204" pitchFamily="34" charset="-122"/>
              </a:rPr>
              <a:t>Uniform</a:t>
            </a:r>
            <a:r>
              <a:rPr lang="zh-CN" altLang="en-US" dirty="0">
                <a:latin typeface="微软雅黑" panose="020B0503020204020204" pitchFamily="34" charset="-122"/>
                <a:ea typeface="微软雅黑" panose="020B0503020204020204" pitchFamily="34" charset="-122"/>
              </a:rPr>
              <a:t>策略显示出最佳结果，这似乎是合乎逻辑的，因为它允许从不同的抽象层迁移知识，使迁移的信息更加多样。</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模型设置</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9DB1E49-E6EE-403A-A330-38B358C9A9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597" y="1333501"/>
            <a:ext cx="3842603" cy="1591936"/>
          </a:xfrm>
          <a:prstGeom prst="rect">
            <a:avLst/>
          </a:prstGeom>
        </p:spPr>
      </p:pic>
      <p:pic>
        <p:nvPicPr>
          <p:cNvPr id="4" name="图片 3">
            <a:extLst>
              <a:ext uri="{FF2B5EF4-FFF2-40B4-BE49-F238E27FC236}">
                <a16:creationId xmlns:a16="http://schemas.microsoft.com/office/drawing/2014/main" id="{41956746-604A-4F3C-AACF-C7A152D3FE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2" r="1962"/>
          <a:stretch/>
        </p:blipFill>
        <p:spPr>
          <a:xfrm>
            <a:off x="170597" y="3031407"/>
            <a:ext cx="3788832" cy="1589853"/>
          </a:xfrm>
          <a:prstGeom prst="rect">
            <a:avLst/>
          </a:prstGeom>
        </p:spPr>
      </p:pic>
    </p:spTree>
    <p:extLst>
      <p:ext uri="{BB962C8B-B14F-4D97-AF65-F5344CB8AC3E}">
        <p14:creationId xmlns:p14="http://schemas.microsoft.com/office/powerpoint/2010/main" val="1468723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29A41-8E0A-4CCD-A270-18806765E153}"/>
              </a:ext>
            </a:extLst>
          </p:cNvPr>
          <p:cNvSpPr>
            <a:spLocks noGrp="1"/>
          </p:cNvSpPr>
          <p:nvPr>
            <p:ph type="title"/>
          </p:nvPr>
        </p:nvSpPr>
        <p:spPr/>
        <p:txBody>
          <a:bodyPr/>
          <a:lstStyle/>
          <a:p>
            <a:r>
              <a:rPr lang="en-US" altLang="zh-CN" dirty="0" err="1"/>
              <a:t>TinyBERT</a:t>
            </a:r>
            <a:endParaRPr lang="zh-CN" altLang="en-US" dirty="0"/>
          </a:p>
        </p:txBody>
      </p:sp>
      <p:sp>
        <p:nvSpPr>
          <p:cNvPr id="17" name="文本框 16">
            <a:extLst>
              <a:ext uri="{FF2B5EF4-FFF2-40B4-BE49-F238E27FC236}">
                <a16:creationId xmlns:a16="http://schemas.microsoft.com/office/drawing/2014/main" id="{293CE92A-3E71-47C1-B3C9-DB05A2099C37}"/>
              </a:ext>
            </a:extLst>
          </p:cNvPr>
          <p:cNvSpPr txBox="1"/>
          <p:nvPr/>
        </p:nvSpPr>
        <p:spPr>
          <a:xfrm>
            <a:off x="431800" y="1372358"/>
            <a:ext cx="8350253" cy="2031325"/>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仅有 </a:t>
            </a:r>
            <a:r>
              <a:rPr lang="en-US" altLang="zh-CN" dirty="0">
                <a:latin typeface="微软雅黑" panose="020B0503020204020204" pitchFamily="34" charset="-122"/>
                <a:ea typeface="微软雅黑" panose="020B0503020204020204" pitchFamily="34" charset="-122"/>
              </a:rPr>
              <a:t>14.5M </a:t>
            </a:r>
            <a:r>
              <a:rPr lang="zh-CN" altLang="en-US" dirty="0">
                <a:latin typeface="微软雅黑" panose="020B0503020204020204" pitchFamily="34" charset="-122"/>
                <a:ea typeface="微软雅黑" panose="020B0503020204020204" pitchFamily="34" charset="-122"/>
              </a:rPr>
              <a:t>个参数，比 </a:t>
            </a:r>
            <a:r>
              <a:rPr lang="en-US" altLang="zh-CN" dirty="0">
                <a:latin typeface="微软雅黑" panose="020B0503020204020204" pitchFamily="34" charset="-122"/>
                <a:ea typeface="微软雅黑" panose="020B0503020204020204" pitchFamily="34" charset="-122"/>
              </a:rPr>
              <a:t>BERT base </a:t>
            </a:r>
            <a:r>
              <a:rPr lang="zh-CN" altLang="en-US" dirty="0">
                <a:latin typeface="微软雅黑" panose="020B0503020204020204" pitchFamily="34" charset="-122"/>
                <a:ea typeface="微软雅黑" panose="020B0503020204020204" pitchFamily="34" charset="-122"/>
              </a:rPr>
              <a:t>小约 </a:t>
            </a:r>
            <a:r>
              <a:rPr lang="en-US" altLang="zh-CN" dirty="0">
                <a:latin typeface="微软雅黑" panose="020B0503020204020204" pitchFamily="34" charset="-122"/>
                <a:ea typeface="微软雅黑" panose="020B0503020204020204" pitchFamily="34" charset="-122"/>
              </a:rPr>
              <a:t>7.5 </a:t>
            </a:r>
            <a:r>
              <a:rPr lang="zh-CN" altLang="en-US" dirty="0">
                <a:latin typeface="微软雅黑" panose="020B0503020204020204" pitchFamily="34" charset="-122"/>
                <a:ea typeface="微软雅黑" panose="020B0503020204020204" pitchFamily="34" charset="-122"/>
              </a:rPr>
              <a:t>倍，尽管参数减少了这么多，但实验表明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的性能与 </a:t>
            </a:r>
            <a:r>
              <a:rPr lang="en-US" altLang="zh-CN" dirty="0">
                <a:latin typeface="微软雅黑" panose="020B0503020204020204" pitchFamily="34" charset="-122"/>
                <a:ea typeface="微软雅黑" panose="020B0503020204020204" pitchFamily="34" charset="-122"/>
              </a:rPr>
              <a:t>BERT base </a:t>
            </a:r>
            <a:r>
              <a:rPr lang="zh-CN" altLang="en-US" dirty="0">
                <a:latin typeface="微软雅黑" panose="020B0503020204020204" pitchFamily="34" charset="-122"/>
                <a:ea typeface="微软雅黑" panose="020B0503020204020204" pitchFamily="34" charset="-122"/>
              </a:rPr>
              <a:t>不相上下：在 </a:t>
            </a:r>
            <a:r>
              <a:rPr lang="en-US" altLang="zh-CN" dirty="0">
                <a:latin typeface="微软雅黑" panose="020B0503020204020204" pitchFamily="34" charset="-122"/>
                <a:ea typeface="微软雅黑" panose="020B0503020204020204" pitchFamily="34" charset="-122"/>
              </a:rPr>
              <a:t>GLUE </a:t>
            </a:r>
            <a:r>
              <a:rPr lang="zh-CN" altLang="en-US" dirty="0">
                <a:latin typeface="微软雅黑" panose="020B0503020204020204" pitchFamily="34" charset="-122"/>
                <a:ea typeface="微软雅黑" panose="020B0503020204020204" pitchFamily="34" charset="-122"/>
              </a:rPr>
              <a:t>基准测试中，</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获得了 </a:t>
            </a:r>
            <a:r>
              <a:rPr lang="en-US" altLang="zh-CN" dirty="0">
                <a:latin typeface="微软雅黑" panose="020B0503020204020204" pitchFamily="34" charset="-122"/>
                <a:ea typeface="微软雅黑" panose="020B0503020204020204" pitchFamily="34" charset="-122"/>
              </a:rPr>
              <a:t>77.0% </a:t>
            </a:r>
            <a:r>
              <a:rPr lang="zh-CN" altLang="en-US" dirty="0">
                <a:latin typeface="微软雅黑" panose="020B0503020204020204" pitchFamily="34" charset="-122"/>
                <a:ea typeface="微软雅黑" panose="020B0503020204020204" pitchFamily="34" charset="-122"/>
              </a:rPr>
              <a:t>的分数，与 </a:t>
            </a:r>
            <a:r>
              <a:rPr lang="en-US" altLang="zh-CN" dirty="0">
                <a:latin typeface="微软雅黑" panose="020B0503020204020204" pitchFamily="34" charset="-122"/>
                <a:ea typeface="微软雅黑" panose="020B0503020204020204" pitchFamily="34" charset="-122"/>
              </a:rPr>
              <a:t>BERT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79.5% </a:t>
            </a:r>
            <a:r>
              <a:rPr lang="zh-CN" altLang="en-US" dirty="0">
                <a:latin typeface="微软雅黑" panose="020B0503020204020204" pitchFamily="34" charset="-122"/>
                <a:ea typeface="微软雅黑" panose="020B0503020204020204" pitchFamily="34" charset="-122"/>
              </a:rPr>
              <a:t>分数相差无几。显然，这是一项了不起的成就。最后，还可以在 </a:t>
            </a:r>
            <a:r>
              <a:rPr lang="en-US" altLang="zh-CN" dirty="0" err="1">
                <a:latin typeface="微软雅黑" panose="020B0503020204020204" pitchFamily="34" charset="-122"/>
                <a:ea typeface="微软雅黑" panose="020B0503020204020204" pitchFamily="34" charset="-122"/>
              </a:rPr>
              <a:t>TinyBERT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上应用其他流行的压缩技术，如量化或剪枝，使其变得更小。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文字方塊 17">
            <a:extLst>
              <a:ext uri="{FF2B5EF4-FFF2-40B4-BE49-F238E27FC236}">
                <a16:creationId xmlns:a16="http://schemas.microsoft.com/office/drawing/2014/main" id="{02CA4B01-40CD-47C7-AB8E-FF1158AC1CCB}"/>
              </a:ext>
            </a:extLst>
          </p:cNvPr>
          <p:cNvSpPr txBox="1"/>
          <p:nvPr/>
        </p:nvSpPr>
        <p:spPr>
          <a:xfrm>
            <a:off x="1015999" y="4681835"/>
            <a:ext cx="7179733" cy="646331"/>
          </a:xfrm>
          <a:prstGeom prst="rect">
            <a:avLst/>
          </a:prstGeom>
          <a:noFill/>
        </p:spPr>
        <p:txBody>
          <a:bodyPr wrap="square">
            <a:spAutoFit/>
          </a:bodyPr>
          <a:lstStyle/>
          <a:p>
            <a:pPr algn="ctr"/>
            <a:r>
              <a:rPr lang="en-US" altLang="zh-CN" sz="1200" dirty="0" err="1"/>
              <a:t>Xiaoqi</a:t>
            </a:r>
            <a:r>
              <a:rPr lang="en-US" altLang="zh-CN" sz="1200" dirty="0"/>
              <a:t> Jiao, </a:t>
            </a:r>
            <a:r>
              <a:rPr lang="en-US" altLang="zh-CN" sz="1200" dirty="0" err="1"/>
              <a:t>Yichun</a:t>
            </a:r>
            <a:r>
              <a:rPr lang="en-US" altLang="zh-CN" sz="1200" dirty="0"/>
              <a:t> Yin, </a:t>
            </a:r>
            <a:r>
              <a:rPr lang="en-US" altLang="zh-CN" sz="1200" dirty="0" err="1"/>
              <a:t>Lifeng</a:t>
            </a:r>
            <a:r>
              <a:rPr lang="en-US" altLang="zh-CN" sz="1200" dirty="0"/>
              <a:t> Shang, Xin Jiang, Xiao Chen, </a:t>
            </a:r>
            <a:r>
              <a:rPr lang="en-US" altLang="zh-CN" sz="1200" dirty="0" err="1"/>
              <a:t>Linlin</a:t>
            </a:r>
            <a:r>
              <a:rPr lang="en-US" altLang="zh-CN" sz="1200" dirty="0"/>
              <a:t> Li, Fang Wang, and </a:t>
            </a:r>
            <a:r>
              <a:rPr lang="en-US" altLang="zh-CN" sz="1200" dirty="0" err="1"/>
              <a:t>Qun</a:t>
            </a:r>
            <a:r>
              <a:rPr lang="en-US" altLang="zh-CN" sz="1200" dirty="0"/>
              <a:t> Liu. 2020. </a:t>
            </a:r>
            <a:r>
              <a:rPr lang="en-US" altLang="zh-CN" sz="1200" dirty="0" err="1"/>
              <a:t>TinyBERT</a:t>
            </a:r>
            <a:r>
              <a:rPr lang="en-US" altLang="zh-CN" sz="1200" dirty="0"/>
              <a:t>: Distilling BERT for Natural Language Understanding. In </a:t>
            </a:r>
            <a:r>
              <a:rPr lang="en-US" altLang="zh-CN" sz="1200" i="1" dirty="0"/>
              <a:t>Findings of EMNLP-2020.</a:t>
            </a:r>
          </a:p>
          <a:p>
            <a:pPr algn="ctr"/>
            <a:endParaRPr lang="zh-TW" altLang="en-US" sz="1200" dirty="0"/>
          </a:p>
        </p:txBody>
      </p:sp>
      <p:sp>
        <p:nvSpPr>
          <p:cNvPr id="6" name="文本框 5">
            <a:extLst>
              <a:ext uri="{FF2B5EF4-FFF2-40B4-BE49-F238E27FC236}">
                <a16:creationId xmlns:a16="http://schemas.microsoft.com/office/drawing/2014/main" id="{F36AA5FC-2A3F-4407-8687-0DF2ED80A299}"/>
              </a:ext>
            </a:extLst>
          </p:cNvPr>
          <p:cNvSpPr txBox="1"/>
          <p:nvPr/>
        </p:nvSpPr>
        <p:spPr>
          <a:xfrm>
            <a:off x="351366" y="863990"/>
            <a:ext cx="8509001" cy="369332"/>
          </a:xfrm>
          <a:prstGeom prst="rect">
            <a:avLst/>
          </a:prstGeom>
          <a:noFill/>
        </p:spPr>
        <p:txBody>
          <a:bodyPr wrap="square">
            <a:spAutoFit/>
          </a:bodyPr>
          <a:lstStyle/>
          <a:p>
            <a:pPr algn="just"/>
            <a:r>
              <a:rPr lang="en-US" altLang="zh-CN" dirty="0" err="1">
                <a:latin typeface="微软雅黑" panose="020B0503020204020204" pitchFamily="34" charset="-122"/>
                <a:ea typeface="微软雅黑" panose="020B0503020204020204" pitchFamily="34" charset="-122"/>
              </a:rPr>
              <a:t>TinyBERT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比较</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68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42097" y="2514283"/>
            <a:ext cx="6059805" cy="830580"/>
          </a:xfrm>
          <a:prstGeom prst="rect">
            <a:avLst/>
          </a:prstGeom>
          <a:noFill/>
        </p:spPr>
        <p:txBody>
          <a:bodyPr wrap="square" lIns="0" tIns="0" rIns="0" bIns="0" rtlCol="0">
            <a:spAutoFit/>
            <a:scene3d>
              <a:camera prst="orthographicFront"/>
              <a:lightRig rig="threePt" dir="t"/>
            </a:scene3d>
            <a:sp3d extrusionH="57150">
              <a:bevelT w="0" h="0"/>
            </a:sp3d>
          </a:bodyPr>
          <a:lstStyle>
            <a:defPPr>
              <a:defRPr lang="zh-CN"/>
            </a:defPPr>
            <a:lvl1pPr marR="0" lvl="0" indent="0" algn="ctr" fontAlgn="auto">
              <a:lnSpc>
                <a:spcPct val="100000"/>
              </a:lnSpc>
              <a:spcBef>
                <a:spcPts val="0"/>
              </a:spcBef>
              <a:spcAft>
                <a:spcPts val="0"/>
              </a:spcAft>
              <a:buClrTx/>
              <a:buSzTx/>
              <a:buFontTx/>
              <a:buNone/>
              <a:defRPr kumimoji="0" sz="7200" b="0" i="0" u="none" strike="noStrike" cap="none" spc="0" normalizeH="0" baseline="0">
                <a:ln>
                  <a:noFill/>
                </a:ln>
                <a:gradFill>
                  <a:gsLst>
                    <a:gs pos="0">
                      <a:prstClr val="white"/>
                    </a:gs>
                    <a:gs pos="55000">
                      <a:srgbClr val="FCE291"/>
                    </a:gs>
                  </a:gsLst>
                  <a:lin ang="5400000" scaled="1"/>
                </a:gradFill>
                <a:effectLst>
                  <a:outerShdw blurRad="317500" sx="103000" sy="103000" algn="ctr" rotWithShape="0">
                    <a:srgbClr val="FCE291">
                      <a:alpha val="60000"/>
                    </a:srgbClr>
                  </a:outerShdw>
                </a:effectLst>
                <a:uLnTx/>
                <a:uFillTx/>
                <a:latin typeface="方正清刻本悦宋简体"/>
                <a:ea typeface="方正清刻本悦宋简体"/>
                <a:cs typeface="+mj-cs"/>
              </a:defRPr>
            </a:lvl1pPr>
          </a:lstStyle>
          <a:p>
            <a:r>
              <a:rPr lang="zh-CN" altLang="en-US" sz="5400" dirty="0">
                <a:solidFill>
                  <a:schemeClr val="bg1"/>
                </a:solidFill>
                <a:latin typeface="华文彩云" panose="02010800040101010101" pitchFamily="2" charset="-122"/>
                <a:ea typeface="华文彩云" panose="02010800040101010101" pitchFamily="2" charset="-122"/>
              </a:rPr>
              <a:t>谢谢大家</a:t>
            </a:r>
          </a:p>
        </p:txBody>
      </p:sp>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700EB-C85D-452D-86AA-633C3D1BBC74}"/>
              </a:ext>
            </a:extLst>
          </p:cNvPr>
          <p:cNvSpPr>
            <a:spLocks noGrp="1"/>
          </p:cNvSpPr>
          <p:nvPr>
            <p:ph type="title"/>
          </p:nvPr>
        </p:nvSpPr>
        <p:spPr/>
        <p:txBody>
          <a:bodyPr/>
          <a:lstStyle/>
          <a:p>
            <a:r>
              <a:rPr lang="zh-CN" altLang="en-US" dirty="0"/>
              <a:t>模型参数量开始爆炸</a:t>
            </a:r>
          </a:p>
        </p:txBody>
      </p:sp>
      <p:pic>
        <p:nvPicPr>
          <p:cNvPr id="4" name="Picture 4" descr="「T5 png」的圖片搜尋結果&quot;">
            <a:extLst>
              <a:ext uri="{FF2B5EF4-FFF2-40B4-BE49-F238E27FC236}">
                <a16:creationId xmlns:a16="http://schemas.microsoft.com/office/drawing/2014/main" id="{A3A364A6-6F3C-4FA1-B7C3-5040BC52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306" y="1553260"/>
            <a:ext cx="5057248" cy="2900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密卡登」的圖片搜尋結果&quot;">
            <a:extLst>
              <a:ext uri="{FF2B5EF4-FFF2-40B4-BE49-F238E27FC236}">
                <a16:creationId xmlns:a16="http://schemas.microsoft.com/office/drawing/2014/main" id="{4DCBD2C3-DEB5-4CF1-A398-16128EA9C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944" y="2362618"/>
            <a:ext cx="2158794" cy="2091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ç¸éåç">
            <a:extLst>
              <a:ext uri="{FF2B5EF4-FFF2-40B4-BE49-F238E27FC236}">
                <a16:creationId xmlns:a16="http://schemas.microsoft.com/office/drawing/2014/main" id="{7793C10B-6E98-4608-A7D0-BEDBB29FD2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62" y="3899365"/>
            <a:ext cx="525713" cy="486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7909CB43-7B9C-4D3B-A8CF-142B17A1C786}"/>
              </a:ext>
            </a:extLst>
          </p:cNvPr>
          <p:cNvSpPr txBox="1"/>
          <p:nvPr/>
        </p:nvSpPr>
        <p:spPr>
          <a:xfrm>
            <a:off x="1833909" y="4556814"/>
            <a:ext cx="207282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Megatron (8B)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26E826D6-0EEC-44EF-996E-8CFBAFFEC588}"/>
              </a:ext>
            </a:extLst>
          </p:cNvPr>
          <p:cNvSpPr txBox="1"/>
          <p:nvPr/>
        </p:nvSpPr>
        <p:spPr>
          <a:xfrm>
            <a:off x="7804" y="4556815"/>
            <a:ext cx="1655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 (1.5B)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60FEDA0-139C-4415-89C2-D5B024B30A8B}"/>
              </a:ext>
            </a:extLst>
          </p:cNvPr>
          <p:cNvSpPr txBox="1"/>
          <p:nvPr/>
        </p:nvSpPr>
        <p:spPr>
          <a:xfrm>
            <a:off x="5944176" y="4556814"/>
            <a:ext cx="157150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T5 (11B)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7564825"/>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700EB-C85D-452D-86AA-633C3D1BBC74}"/>
              </a:ext>
            </a:extLst>
          </p:cNvPr>
          <p:cNvSpPr>
            <a:spLocks noGrp="1"/>
          </p:cNvSpPr>
          <p:nvPr>
            <p:ph type="title"/>
          </p:nvPr>
        </p:nvSpPr>
        <p:spPr/>
        <p:txBody>
          <a:bodyPr/>
          <a:lstStyle/>
          <a:p>
            <a:r>
              <a:rPr lang="zh-CN" altLang="en-US" dirty="0"/>
              <a:t>模型参数量开始爆炸</a:t>
            </a:r>
          </a:p>
        </p:txBody>
      </p:sp>
      <p:sp>
        <p:nvSpPr>
          <p:cNvPr id="11" name="文字方塊 10">
            <a:extLst>
              <a:ext uri="{FF2B5EF4-FFF2-40B4-BE49-F238E27FC236}">
                <a16:creationId xmlns:a16="http://schemas.microsoft.com/office/drawing/2014/main" id="{CAE1D362-D3E9-4DE7-BFEF-CBD07B1BF416}"/>
              </a:ext>
            </a:extLst>
          </p:cNvPr>
          <p:cNvSpPr txBox="1"/>
          <p:nvPr/>
        </p:nvSpPr>
        <p:spPr>
          <a:xfrm>
            <a:off x="481003" y="4527162"/>
            <a:ext cx="225247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Turing</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NLG (17B)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
            <a:extLst>
              <a:ext uri="{FF2B5EF4-FFF2-40B4-BE49-F238E27FC236}">
                <a16:creationId xmlns:a16="http://schemas.microsoft.com/office/drawing/2014/main" id="{41E2B8F7-DBFD-4240-8CF8-419DD3AA90B0}"/>
              </a:ext>
            </a:extLst>
          </p:cNvPr>
          <p:cNvSpPr txBox="1"/>
          <p:nvPr/>
        </p:nvSpPr>
        <p:spPr>
          <a:xfrm>
            <a:off x="3354324" y="4527161"/>
            <a:ext cx="187034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dirty="0">
                <a:solidFill>
                  <a:prstClr val="black"/>
                </a:solidFill>
                <a:latin typeface="Calibri" panose="020F0502020204030204"/>
                <a:ea typeface="新細明體" panose="02020500000000000000" pitchFamily="18" charset="-120"/>
              </a:rPr>
              <a:t>GPT-3 (175B)</a:t>
            </a:r>
            <a:endParaRPr lang="zh-TW" altLang="en-US" sz="2400" dirty="0">
              <a:solidFill>
                <a:prstClr val="black"/>
              </a:solidFill>
              <a:latin typeface="Calibri" panose="020F0502020204030204"/>
              <a:ea typeface="新細明體" panose="02020500000000000000" pitchFamily="18" charset="-120"/>
            </a:endParaRPr>
          </a:p>
        </p:txBody>
      </p:sp>
      <p:pic>
        <p:nvPicPr>
          <p:cNvPr id="3" name="图片 2">
            <a:extLst>
              <a:ext uri="{FF2B5EF4-FFF2-40B4-BE49-F238E27FC236}">
                <a16:creationId xmlns:a16="http://schemas.microsoft.com/office/drawing/2014/main" id="{F952D405-5EFD-427B-B0FD-0070C25B94CE}"/>
              </a:ext>
            </a:extLst>
          </p:cNvPr>
          <p:cNvPicPr>
            <a:picLocks noChangeAspect="1"/>
          </p:cNvPicPr>
          <p:nvPr/>
        </p:nvPicPr>
        <p:blipFill>
          <a:blip r:embed="rId2"/>
          <a:stretch>
            <a:fillRect/>
          </a:stretch>
        </p:blipFill>
        <p:spPr>
          <a:xfrm>
            <a:off x="2358517" y="583106"/>
            <a:ext cx="4365541" cy="3877805"/>
          </a:xfrm>
          <a:prstGeom prst="rect">
            <a:avLst/>
          </a:prstGeom>
        </p:spPr>
      </p:pic>
      <p:sp>
        <p:nvSpPr>
          <p:cNvPr id="13" name="文字方塊 10">
            <a:extLst>
              <a:ext uri="{FF2B5EF4-FFF2-40B4-BE49-F238E27FC236}">
                <a16:creationId xmlns:a16="http://schemas.microsoft.com/office/drawing/2014/main" id="{A838C505-289C-4417-B918-2BAA5E30A772}"/>
              </a:ext>
            </a:extLst>
          </p:cNvPr>
          <p:cNvSpPr txBox="1"/>
          <p:nvPr/>
        </p:nvSpPr>
        <p:spPr>
          <a:xfrm>
            <a:off x="5708986" y="4527162"/>
            <a:ext cx="311033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Megatron-</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Turing (530B)</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78666912"/>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模型压缩</a:t>
            </a:r>
          </a:p>
        </p:txBody>
      </p:sp>
      <p:sp>
        <p:nvSpPr>
          <p:cNvPr id="14" name="文本框 13">
            <a:extLst>
              <a:ext uri="{FF2B5EF4-FFF2-40B4-BE49-F238E27FC236}">
                <a16:creationId xmlns:a16="http://schemas.microsoft.com/office/drawing/2014/main" id="{D52ED735-1EEE-4A5D-9DB2-B94D73BB4469}"/>
              </a:ext>
            </a:extLst>
          </p:cNvPr>
          <p:cNvSpPr txBox="1"/>
          <p:nvPr/>
        </p:nvSpPr>
        <p:spPr>
          <a:xfrm>
            <a:off x="6070600" y="1888457"/>
            <a:ext cx="2950632" cy="1754326"/>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大模型在部署到资源有限的设备上（如手机、嵌入式设备等）会遇到存储体积和响应速度问题，因此，模型压缩和加速技术近年来受到了学术界和工业界的广泛关注</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CCF9F36-1751-487C-BC55-F2216108EF96}"/>
              </a:ext>
            </a:extLst>
          </p:cNvPr>
          <p:cNvPicPr>
            <a:picLocks noChangeAspect="1"/>
          </p:cNvPicPr>
          <p:nvPr/>
        </p:nvPicPr>
        <p:blipFill>
          <a:blip r:embed="rId2"/>
          <a:stretch>
            <a:fillRect/>
          </a:stretch>
        </p:blipFill>
        <p:spPr>
          <a:xfrm>
            <a:off x="189658" y="753533"/>
            <a:ext cx="5746185" cy="4296697"/>
          </a:xfrm>
          <a:prstGeom prst="rect">
            <a:avLst/>
          </a:prstGeom>
        </p:spPr>
      </p:pic>
    </p:spTree>
    <p:extLst>
      <p:ext uri="{BB962C8B-B14F-4D97-AF65-F5344CB8AC3E}">
        <p14:creationId xmlns:p14="http://schemas.microsoft.com/office/powerpoint/2010/main" val="611284503"/>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知识蒸馏</a:t>
            </a:r>
          </a:p>
        </p:txBody>
      </p:sp>
      <p:sp>
        <p:nvSpPr>
          <p:cNvPr id="14" name="文本框 13">
            <a:extLst>
              <a:ext uri="{FF2B5EF4-FFF2-40B4-BE49-F238E27FC236}">
                <a16:creationId xmlns:a16="http://schemas.microsoft.com/office/drawing/2014/main" id="{D52ED735-1EEE-4A5D-9DB2-B94D73BB4469}"/>
              </a:ext>
            </a:extLst>
          </p:cNvPr>
          <p:cNvSpPr txBox="1"/>
          <p:nvPr/>
        </p:nvSpPr>
        <p:spPr>
          <a:xfrm>
            <a:off x="351366" y="863990"/>
            <a:ext cx="8354484" cy="141577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为了在资源有限的设备上部署模型，</a:t>
            </a:r>
            <a:r>
              <a:rPr lang="en-US" altLang="zh-CN" dirty="0" err="1">
                <a:latin typeface="微软雅黑" panose="020B0503020204020204" pitchFamily="34" charset="-122"/>
                <a:ea typeface="微软雅黑" panose="020B0503020204020204" pitchFamily="34" charset="-122"/>
              </a:rPr>
              <a:t>Bucilua</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等人在</a:t>
            </a: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年首次提出了模型压缩技术来迁移大模型或集成模型里的信息去训练小模型而精度不会有显著的下降。随后，</a:t>
            </a:r>
            <a:r>
              <a:rPr lang="en-US" altLang="zh-CN" dirty="0">
                <a:latin typeface="微软雅黑" panose="020B0503020204020204" pitchFamily="34" charset="-122"/>
                <a:ea typeface="微软雅黑" panose="020B0503020204020204" pitchFamily="34" charset="-122"/>
              </a:rPr>
              <a:t>Hinton</a:t>
            </a:r>
            <a:r>
              <a:rPr lang="zh-CN" altLang="en-US" dirty="0">
                <a:latin typeface="微软雅黑" panose="020B0503020204020204" pitchFamily="34" charset="-122"/>
                <a:ea typeface="微软雅黑" panose="020B0503020204020204" pitchFamily="34" charset="-122"/>
              </a:rPr>
              <a:t>等人于</a:t>
            </a: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年正式在论文“</a:t>
            </a:r>
            <a:r>
              <a:rPr lang="en-US" altLang="zh-CN" dirty="0">
                <a:latin typeface="微软雅黑" panose="020B0503020204020204" pitchFamily="34" charset="-122"/>
                <a:ea typeface="微软雅黑" panose="020B0503020204020204" pitchFamily="34" charset="-122"/>
              </a:rPr>
              <a:t>Distilling the knowledge in a neural network</a:t>
            </a:r>
            <a:r>
              <a:rPr lang="zh-CN" altLang="en-US" dirty="0">
                <a:latin typeface="微软雅黑" panose="020B0503020204020204" pitchFamily="34" charset="-122"/>
                <a:ea typeface="微软雅黑" panose="020B0503020204020204" pitchFamily="34" charset="-122"/>
              </a:rPr>
              <a:t>”中提出了知识蒸馏（</a:t>
            </a:r>
            <a:r>
              <a:rPr lang="en-US" altLang="zh-CN" dirty="0">
                <a:latin typeface="微软雅黑" panose="020B0503020204020204" pitchFamily="34" charset="-122"/>
                <a:ea typeface="微软雅黑" panose="020B0503020204020204" pitchFamily="34" charset="-122"/>
              </a:rPr>
              <a:t>Knowledge Distillation</a:t>
            </a:r>
            <a:r>
              <a:rPr lang="zh-CN" altLang="en-US" dirty="0">
                <a:latin typeface="微软雅黑" panose="020B0503020204020204" pitchFamily="34" charset="-122"/>
                <a:ea typeface="微软雅黑" panose="020B0503020204020204" pitchFamily="34" charset="-122"/>
              </a:rPr>
              <a:t>）的概念</a:t>
            </a:r>
          </a:p>
          <a:p>
            <a:endParaRPr lang="en-US" altLang="zh-CN"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7546F98-47DA-4BDD-BE79-AAF2B3E9FD18}"/>
              </a:ext>
            </a:extLst>
          </p:cNvPr>
          <p:cNvPicPr>
            <a:picLocks noChangeAspect="1"/>
          </p:cNvPicPr>
          <p:nvPr/>
        </p:nvPicPr>
        <p:blipFill>
          <a:blip r:embed="rId3"/>
          <a:stretch>
            <a:fillRect/>
          </a:stretch>
        </p:blipFill>
        <p:spPr>
          <a:xfrm>
            <a:off x="2701813" y="2060428"/>
            <a:ext cx="5395919" cy="3019436"/>
          </a:xfrm>
          <a:prstGeom prst="rect">
            <a:avLst/>
          </a:prstGeom>
        </p:spPr>
      </p:pic>
      <p:sp>
        <p:nvSpPr>
          <p:cNvPr id="5" name="文字方塊 17">
            <a:extLst>
              <a:ext uri="{FF2B5EF4-FFF2-40B4-BE49-F238E27FC236}">
                <a16:creationId xmlns:a16="http://schemas.microsoft.com/office/drawing/2014/main" id="{75171BEB-0106-4C81-AA27-033FBE2E8EC2}"/>
              </a:ext>
            </a:extLst>
          </p:cNvPr>
          <p:cNvSpPr txBox="1"/>
          <p:nvPr/>
        </p:nvSpPr>
        <p:spPr>
          <a:xfrm>
            <a:off x="0" y="4774168"/>
            <a:ext cx="3980575" cy="369332"/>
          </a:xfrm>
          <a:prstGeom prst="rect">
            <a:avLst/>
          </a:prstGeom>
          <a:noFill/>
        </p:spPr>
        <p:txBody>
          <a:bodyPr wrap="square">
            <a:spAutoFit/>
          </a:bodyPr>
          <a:lstStyle/>
          <a:p>
            <a:r>
              <a:rPr lang="zh-TW" altLang="en-US" dirty="0"/>
              <a:t>https://arxiv.org/abs/</a:t>
            </a:r>
            <a:r>
              <a:rPr lang="en-US" altLang="zh-TW" dirty="0"/>
              <a:t>1503</a:t>
            </a:r>
            <a:r>
              <a:rPr lang="zh-TW" altLang="en-US" dirty="0"/>
              <a:t>.</a:t>
            </a:r>
            <a:r>
              <a:rPr lang="en-US" altLang="zh-TW" dirty="0"/>
              <a:t>02531</a:t>
            </a:r>
            <a:endParaRPr lang="zh-TW" altLang="en-US" dirty="0"/>
          </a:p>
        </p:txBody>
      </p:sp>
    </p:spTree>
    <p:extLst>
      <p:ext uri="{BB962C8B-B14F-4D97-AF65-F5344CB8AC3E}">
        <p14:creationId xmlns:p14="http://schemas.microsoft.com/office/powerpoint/2010/main" val="14330159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6DE09-1C8C-432F-B8F0-DF506B0FB5C9}"/>
              </a:ext>
            </a:extLst>
          </p:cNvPr>
          <p:cNvSpPr>
            <a:spLocks noGrp="1"/>
          </p:cNvSpPr>
          <p:nvPr>
            <p:ph type="title"/>
          </p:nvPr>
        </p:nvSpPr>
        <p:spPr>
          <a:xfrm>
            <a:off x="302150" y="63636"/>
            <a:ext cx="5097623" cy="453221"/>
          </a:xfrm>
        </p:spPr>
        <p:txBody>
          <a:bodyPr/>
          <a:lstStyle/>
          <a:p>
            <a:r>
              <a:rPr lang="zh-CN" altLang="en-US" dirty="0"/>
              <a:t>知识蒸馏</a:t>
            </a:r>
          </a:p>
        </p:txBody>
      </p:sp>
      <p:sp>
        <p:nvSpPr>
          <p:cNvPr id="14" name="文本框 13">
            <a:extLst>
              <a:ext uri="{FF2B5EF4-FFF2-40B4-BE49-F238E27FC236}">
                <a16:creationId xmlns:a16="http://schemas.microsoft.com/office/drawing/2014/main" id="{D52ED735-1EEE-4A5D-9DB2-B94D73BB4469}"/>
              </a:ext>
            </a:extLst>
          </p:cNvPr>
          <p:cNvSpPr txBox="1"/>
          <p:nvPr/>
        </p:nvSpPr>
        <p:spPr>
          <a:xfrm>
            <a:off x="351366" y="863990"/>
            <a:ext cx="850900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知识蒸馏旨在将教师模型（</a:t>
            </a:r>
            <a:r>
              <a:rPr lang="en-US" altLang="zh-CN" dirty="0">
                <a:latin typeface="微软雅黑" panose="020B0503020204020204" pitchFamily="34" charset="-122"/>
                <a:ea typeface="微软雅黑" panose="020B0503020204020204" pitchFamily="34" charset="-122"/>
              </a:rPr>
              <a:t>Teacher</a:t>
            </a:r>
            <a:r>
              <a:rPr lang="zh-CN" altLang="en-US" dirty="0">
                <a:latin typeface="微软雅黑" panose="020B0503020204020204" pitchFamily="34" charset="-122"/>
                <a:ea typeface="微软雅黑" panose="020B0503020204020204" pitchFamily="34" charset="-122"/>
              </a:rPr>
              <a:t>）学到的知识迁移到学生模型（</a:t>
            </a:r>
            <a:r>
              <a:rPr lang="en-US" altLang="zh-CN" dirty="0">
                <a:latin typeface="微软雅黑" panose="020B0503020204020204" pitchFamily="34" charset="-122"/>
                <a:ea typeface="微软雅黑" panose="020B0503020204020204" pitchFamily="34" charset="-122"/>
              </a:rPr>
              <a:t>Student</a:t>
            </a:r>
            <a:r>
              <a:rPr lang="zh-CN" altLang="en-US" dirty="0">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B62F2308-07A7-49E6-8E11-ABAD8D2924A5}"/>
              </a:ext>
            </a:extLst>
          </p:cNvPr>
          <p:cNvPicPr>
            <a:picLocks noChangeAspect="1"/>
          </p:cNvPicPr>
          <p:nvPr/>
        </p:nvPicPr>
        <p:blipFill>
          <a:blip r:embed="rId2"/>
          <a:stretch>
            <a:fillRect/>
          </a:stretch>
        </p:blipFill>
        <p:spPr>
          <a:xfrm>
            <a:off x="201964" y="1946270"/>
            <a:ext cx="8740071" cy="1999195"/>
          </a:xfrm>
          <a:prstGeom prst="rect">
            <a:avLst/>
          </a:prstGeom>
        </p:spPr>
      </p:pic>
    </p:spTree>
    <p:extLst>
      <p:ext uri="{BB962C8B-B14F-4D97-AF65-F5344CB8AC3E}">
        <p14:creationId xmlns:p14="http://schemas.microsoft.com/office/powerpoint/2010/main" val="179810968"/>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GENSWF_MOVIE_ONCLICK_URL_TARGET" val="_self"/>
  <p:tag name="GENSWF_MOVIE_PRESENTATION_END_URL_TARGET" val="_self"/>
  <p:tag name="FLASHSPRING_PRESENTATION_TITLE" val="M080287D"/>
  <p:tag name="ISLIDE.GUIDESSETTING" val="{&quot;Name&quot;:&quot;窄&quot;,&quot;HeaderHeight&quot;:10.0,&quot;TopMargin&quot;:0.0,&quot;FooterHeight&quot;:5.0,&quot;BottomMargin&quot;:0.0,&quot;SideMargin&quot;:2.5,&quot;IntervalMargin&quot;:1.0,&quot;Id&quot;:&quot;GuidesStyle_Narrow&qu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3735</TotalTime>
  <Words>2954</Words>
  <Application>Microsoft Office PowerPoint</Application>
  <PresentationFormat>全屏显示(16:9)</PresentationFormat>
  <Paragraphs>227</Paragraphs>
  <Slides>46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华文彩云</vt:lpstr>
      <vt:lpstr>Microsoft Yahei</vt:lpstr>
      <vt:lpstr>Microsoft Yahei</vt:lpstr>
      <vt:lpstr>Arial</vt:lpstr>
      <vt:lpstr>Calibri</vt:lpstr>
      <vt:lpstr>Constantia</vt:lpstr>
      <vt:lpstr>Times New Roman</vt:lpstr>
      <vt:lpstr>Wingdings</vt:lpstr>
      <vt:lpstr>Wingdings 2</vt:lpstr>
      <vt:lpstr>流畅</vt:lpstr>
      <vt:lpstr>PowerPoint 演示文稿</vt:lpstr>
      <vt:lpstr>PowerPoint 演示文稿</vt:lpstr>
      <vt:lpstr>PowerPoint 演示文稿</vt:lpstr>
      <vt:lpstr>模型参数量开始爆炸</vt:lpstr>
      <vt:lpstr>模型参数量开始爆炸</vt:lpstr>
      <vt:lpstr>模型参数量开始爆炸</vt:lpstr>
      <vt:lpstr>模型压缩</vt:lpstr>
      <vt:lpstr>知识蒸馏</vt:lpstr>
      <vt:lpstr>知识蒸馏</vt:lpstr>
      <vt:lpstr>知识蒸馏</vt:lpstr>
      <vt:lpstr>知识蒸馏</vt:lpstr>
      <vt:lpstr>知识蒸馏</vt:lpstr>
      <vt:lpstr>PowerPoint 演示文稿</vt:lpstr>
      <vt:lpstr>Teacher-Student架构</vt:lpstr>
      <vt:lpstr>Teacher-Student架构</vt:lpstr>
      <vt:lpstr>PowerPoint 演示文稿</vt:lpstr>
      <vt:lpstr>知识类型</vt:lpstr>
      <vt:lpstr>基于响应的知识</vt:lpstr>
      <vt:lpstr>基于特征的知识</vt:lpstr>
      <vt:lpstr>基于关系的知识</vt:lpstr>
      <vt:lpstr>PowerPoint 演示文稿</vt:lpstr>
      <vt:lpstr>蒸馏方式</vt:lpstr>
      <vt:lpstr>离线蒸馏</vt:lpstr>
      <vt:lpstr>在线蒸馏</vt:lpstr>
      <vt:lpstr>自蒸馏</vt:lpstr>
      <vt:lpstr>PowerPoint 演示文稿</vt:lpstr>
      <vt:lpstr>如何有效地蒸馏Transformer模型</vt:lpstr>
      <vt:lpstr>如何有效地蒸馏Transformer模型</vt:lpstr>
      <vt:lpstr>DistilBERT</vt:lpstr>
      <vt:lpstr>DistilBERT</vt:lpstr>
      <vt:lpstr>DistilBERT</vt:lpstr>
      <vt:lpstr>DistilBERT</vt:lpstr>
      <vt:lpstr>DistilBERT</vt:lpstr>
      <vt:lpstr>TinyBERT</vt:lpstr>
      <vt:lpstr>TinyBERT</vt:lpstr>
      <vt:lpstr>TinyBERT</vt:lpstr>
      <vt:lpstr>TinyBERT</vt:lpstr>
      <vt:lpstr>TinyBERT</vt:lpstr>
      <vt:lpstr>TinyBERT</vt:lpstr>
      <vt:lpstr>TinyBERT</vt:lpstr>
      <vt:lpstr>TinyBERT</vt:lpstr>
      <vt:lpstr>TinyBERT</vt:lpstr>
      <vt:lpstr>TinyBERT</vt:lpstr>
      <vt:lpstr>TinyBERT</vt:lpstr>
      <vt:lpstr>TinyBERT</vt:lpstr>
      <vt:lpstr>PowerPoint 演示文稿</vt:lpstr>
    </vt:vector>
  </TitlesOfParts>
  <Company>中智讯（武汉）科技有限公司</Company>
  <LinksUpToDate>false</LinksUpToDate>
  <SharedDoc>false</SharedDoc>
  <HyperlinkBase>www.uicctech.com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基于IPv6技术的无线传感物联网技术</dc:title>
  <dc:subject>物联网解决方案</dc:subject>
  <dc:creator>lusi</dc:creator>
  <cp:lastModifiedBy>Administrator</cp:lastModifiedBy>
  <cp:revision>3523</cp:revision>
  <cp:lastPrinted>2018-07-16T05:25:00Z</cp:lastPrinted>
  <dcterms:created xsi:type="dcterms:W3CDTF">2008-09-02T01:49:00Z</dcterms:created>
  <dcterms:modified xsi:type="dcterms:W3CDTF">2023-12-17T08:17:58Z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